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58" r:id="rId4"/>
    <p:sldId id="259" r:id="rId5"/>
    <p:sldId id="356" r:id="rId6"/>
    <p:sldId id="261" r:id="rId7"/>
    <p:sldId id="363" r:id="rId8"/>
    <p:sldId id="359" r:id="rId9"/>
    <p:sldId id="262" r:id="rId10"/>
    <p:sldId id="263" r:id="rId11"/>
    <p:sldId id="264" r:id="rId12"/>
    <p:sldId id="360" r:id="rId13"/>
    <p:sldId id="361" r:id="rId14"/>
    <p:sldId id="265" r:id="rId15"/>
    <p:sldId id="368" r:id="rId16"/>
    <p:sldId id="367" r:id="rId17"/>
    <p:sldId id="372" r:id="rId18"/>
    <p:sldId id="374" r:id="rId19"/>
    <p:sldId id="385" r:id="rId20"/>
    <p:sldId id="365" r:id="rId21"/>
    <p:sldId id="369" r:id="rId22"/>
    <p:sldId id="370" r:id="rId23"/>
    <p:sldId id="366" r:id="rId24"/>
    <p:sldId id="373" r:id="rId25"/>
    <p:sldId id="375" r:id="rId26"/>
    <p:sldId id="377" r:id="rId27"/>
    <p:sldId id="371" r:id="rId28"/>
    <p:sldId id="364" r:id="rId29"/>
    <p:sldId id="267" r:id="rId30"/>
    <p:sldId id="378" r:id="rId31"/>
    <p:sldId id="269" r:id="rId32"/>
    <p:sldId id="270" r:id="rId33"/>
    <p:sldId id="379" r:id="rId34"/>
    <p:sldId id="380" r:id="rId35"/>
    <p:sldId id="381" r:id="rId36"/>
    <p:sldId id="382" r:id="rId37"/>
    <p:sldId id="383" r:id="rId38"/>
    <p:sldId id="389" r:id="rId39"/>
    <p:sldId id="271" r:id="rId40"/>
    <p:sldId id="387" r:id="rId41"/>
    <p:sldId id="384" r:id="rId42"/>
    <p:sldId id="272" r:id="rId43"/>
    <p:sldId id="388" r:id="rId44"/>
    <p:sldId id="394" r:id="rId45"/>
    <p:sldId id="273" r:id="rId46"/>
    <p:sldId id="390" r:id="rId47"/>
    <p:sldId id="391" r:id="rId48"/>
    <p:sldId id="392" r:id="rId49"/>
    <p:sldId id="395" r:id="rId50"/>
    <p:sldId id="27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35ACC-3D73-447D-BB0E-C38048BD595D}" type="datetimeFigureOut">
              <a:rPr lang="en-IN" smtClean="0"/>
              <a:t>07-05-2019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F24A-165A-496C-B22B-51482952617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7" indent="-228597" defTabSz="914386">
              <a:buFont typeface="+mj-lt"/>
              <a:buAutoNum type="arabicPeriod"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DE63-018F-46A7-AFF2-085020536C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20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842E-ADD4-4015-84C7-F1B1050E152C}" type="datetimeFigureOut">
              <a:rPr lang="en-IN" smtClean="0"/>
              <a:pPr/>
              <a:t>07-05-2019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D57B-7F33-4309-A678-78EDA71F8C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APPROACH TO CORONARY BIFURCATION LESIONS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4077072"/>
            <a:ext cx="3528392" cy="1080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Dr.Santhosh</a:t>
            </a:r>
            <a:r>
              <a:rPr lang="en-US" sz="2400" dirty="0" smtClean="0">
                <a:solidFill>
                  <a:schemeClr val="tx1"/>
                </a:solidFill>
              </a:rPr>
              <a:t> Narayanan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SR Cardiology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MEDINA classification</a:t>
            </a:r>
            <a:endParaRPr lang="en-IN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Limitations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73050">
              <a:spcBef>
                <a:spcPts val="805"/>
              </a:spcBef>
              <a:buClr>
                <a:srgbClr val="0AD0D9"/>
              </a:buClr>
              <a:buSzPct val="94642"/>
              <a:buNone/>
              <a:tabLst>
                <a:tab pos="286385" algn="l"/>
              </a:tabLst>
            </a:pPr>
            <a:r>
              <a:rPr lang="en-IN" sz="2800" spc="-235" dirty="0" smtClean="0">
                <a:solidFill>
                  <a:prstClr val="black"/>
                </a:solidFill>
                <a:cs typeface="DejaVu Serif"/>
              </a:rPr>
              <a:t>Does </a:t>
            </a:r>
            <a:r>
              <a:rPr lang="en-IN" sz="2800" spc="-160" dirty="0" smtClean="0">
                <a:solidFill>
                  <a:prstClr val="black"/>
                </a:solidFill>
                <a:cs typeface="DejaVu Serif"/>
              </a:rPr>
              <a:t>not </a:t>
            </a:r>
            <a:r>
              <a:rPr lang="en-IN" sz="2800" spc="-265" dirty="0" smtClean="0">
                <a:solidFill>
                  <a:prstClr val="black"/>
                </a:solidFill>
                <a:cs typeface="DejaVu Serif"/>
              </a:rPr>
              <a:t>take </a:t>
            </a:r>
            <a:r>
              <a:rPr lang="en-IN" sz="2800" spc="-160" dirty="0" smtClean="0">
                <a:solidFill>
                  <a:prstClr val="black"/>
                </a:solidFill>
                <a:cs typeface="DejaVu Serif"/>
              </a:rPr>
              <a:t>into</a:t>
            </a:r>
            <a:r>
              <a:rPr lang="en-IN" sz="2800" spc="-495" dirty="0" smtClean="0">
                <a:solidFill>
                  <a:prstClr val="black"/>
                </a:solidFill>
                <a:cs typeface="DejaVu Serif"/>
              </a:rPr>
              <a:t> </a:t>
            </a:r>
            <a:r>
              <a:rPr lang="en-IN" sz="2800" spc="-245" dirty="0" smtClean="0">
                <a:solidFill>
                  <a:prstClr val="black"/>
                </a:solidFill>
                <a:cs typeface="DejaVu Serif"/>
              </a:rPr>
              <a:t>account</a:t>
            </a:r>
            <a:endParaRPr lang="en-IN" sz="2800" dirty="0" smtClean="0">
              <a:solidFill>
                <a:prstClr val="black"/>
              </a:solidFill>
              <a:cs typeface="DejaVu Serif"/>
            </a:endParaRPr>
          </a:p>
          <a:p>
            <a:pPr marL="870585" lvl="1" indent="-457200">
              <a:spcBef>
                <a:spcPts val="605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870585" algn="l"/>
                <a:tab pos="871219" algn="l"/>
              </a:tabLst>
            </a:pPr>
            <a:r>
              <a:rPr lang="en-IN" sz="2400" spc="-210" dirty="0" smtClean="0">
                <a:solidFill>
                  <a:prstClr val="black"/>
                </a:solidFill>
                <a:cs typeface="AngsanaUPC" pitchFamily="18" charset="-34"/>
              </a:rPr>
              <a:t>Length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of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  </a:t>
            </a:r>
            <a:r>
              <a:rPr lang="en-IN" sz="2400" spc="-235" dirty="0" smtClean="0">
                <a:solidFill>
                  <a:prstClr val="black"/>
                </a:solidFill>
                <a:cs typeface="AngsanaUPC" pitchFamily="18" charset="-34"/>
              </a:rPr>
              <a:t>disease   </a:t>
            </a:r>
            <a:r>
              <a:rPr lang="en-IN" sz="2400" spc="-125" dirty="0" smtClean="0">
                <a:solidFill>
                  <a:prstClr val="black"/>
                </a:solidFill>
                <a:cs typeface="AngsanaUPC" pitchFamily="18" charset="-34"/>
              </a:rPr>
              <a:t>in </a:t>
            </a: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the </a:t>
            </a:r>
            <a:r>
              <a:rPr lang="en-IN" sz="2400" spc="-165" dirty="0" err="1" smtClean="0">
                <a:solidFill>
                  <a:prstClr val="black"/>
                </a:solidFill>
                <a:cs typeface="AngsanaUPC" pitchFamily="18" charset="-34"/>
              </a:rPr>
              <a:t>ostium</a:t>
            </a:r>
            <a:r>
              <a:rPr lang="en-IN" sz="2400" spc="-165" dirty="0" smtClean="0">
                <a:solidFill>
                  <a:prstClr val="black"/>
                </a:solidFill>
                <a:cs typeface="AngsanaUPC" pitchFamily="18" charset="-34"/>
              </a:rPr>
              <a:t>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of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  </a:t>
            </a: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the   </a:t>
            </a:r>
            <a:r>
              <a:rPr lang="en-IN" sz="2400" spc="-575" dirty="0" smtClean="0">
                <a:solidFill>
                  <a:prstClr val="black"/>
                </a:solidFill>
                <a:cs typeface="AngsanaUPC" pitchFamily="18" charset="-34"/>
              </a:rPr>
              <a:t> </a:t>
            </a:r>
            <a:r>
              <a:rPr lang="en-IN" sz="2400" spc="-380" dirty="0" smtClean="0">
                <a:solidFill>
                  <a:prstClr val="black"/>
                </a:solidFill>
                <a:cs typeface="AngsanaUPC" pitchFamily="18" charset="-34"/>
              </a:rPr>
              <a:t>S  B</a:t>
            </a:r>
            <a:endParaRPr lang="en-IN" sz="2400" dirty="0" smtClean="0">
              <a:solidFill>
                <a:prstClr val="black"/>
              </a:solidFill>
              <a:cs typeface="AngsanaUPC" pitchFamily="18" charset="-34"/>
            </a:endParaRPr>
          </a:p>
          <a:p>
            <a:pPr marL="870585" lvl="1" indent="-457200">
              <a:spcBef>
                <a:spcPts val="580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870585" algn="l"/>
                <a:tab pos="871219" algn="l"/>
              </a:tabLst>
            </a:pPr>
            <a:r>
              <a:rPr lang="en-IN" sz="2400" spc="-210" dirty="0" smtClean="0">
                <a:solidFill>
                  <a:prstClr val="black"/>
                </a:solidFill>
                <a:cs typeface="AngsanaUPC" pitchFamily="18" charset="-34"/>
              </a:rPr>
              <a:t>Length </a:t>
            </a:r>
            <a:r>
              <a:rPr lang="en-IN" sz="2400" spc="-210" dirty="0" smtClean="0">
                <a:solidFill>
                  <a:prstClr val="black"/>
                </a:solidFill>
                <a:cs typeface="AngsanaUPC" pitchFamily="18" charset="-34"/>
              </a:rPr>
              <a:t> 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of   </a:t>
            </a: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the   </a:t>
            </a:r>
            <a:r>
              <a:rPr lang="en-IN" sz="2400" spc="-235" dirty="0" smtClean="0">
                <a:solidFill>
                  <a:prstClr val="black"/>
                </a:solidFill>
                <a:cs typeface="AngsanaUPC" pitchFamily="18" charset="-34"/>
              </a:rPr>
              <a:t>LMCA   </a:t>
            </a:r>
            <a:r>
              <a:rPr lang="en-IN" sz="2400" spc="-225" dirty="0" smtClean="0">
                <a:solidFill>
                  <a:prstClr val="black"/>
                </a:solidFill>
                <a:cs typeface="AngsanaUPC" pitchFamily="18" charset="-34"/>
              </a:rPr>
              <a:t>before   </a:t>
            </a: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the</a:t>
            </a:r>
            <a:r>
              <a:rPr lang="en-IN" sz="2400" spc="-280" dirty="0" smtClean="0">
                <a:solidFill>
                  <a:prstClr val="black"/>
                </a:solidFill>
                <a:cs typeface="AngsanaUPC" pitchFamily="18" charset="-34"/>
              </a:rPr>
              <a:t>   </a:t>
            </a:r>
            <a:r>
              <a:rPr lang="en-IN" sz="2400" spc="-180" dirty="0" smtClean="0">
                <a:solidFill>
                  <a:prstClr val="black"/>
                </a:solidFill>
                <a:cs typeface="AngsanaUPC" pitchFamily="18" charset="-34"/>
              </a:rPr>
              <a:t>bifurcation</a:t>
            </a:r>
            <a:endParaRPr lang="en-IN" sz="2400" dirty="0" smtClean="0">
              <a:solidFill>
                <a:prstClr val="black"/>
              </a:solidFill>
              <a:cs typeface="AngsanaUPC" pitchFamily="18" charset="-34"/>
            </a:endParaRPr>
          </a:p>
          <a:p>
            <a:pPr marL="870585" lvl="1" indent="-457200">
              <a:spcBef>
                <a:spcPts val="575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870585" algn="l"/>
                <a:tab pos="871219" algn="l"/>
              </a:tabLst>
            </a:pP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Trifurcation</a:t>
            </a:r>
            <a:endParaRPr lang="en-IN" sz="2400" dirty="0" smtClean="0">
              <a:solidFill>
                <a:prstClr val="black"/>
              </a:solidFill>
              <a:cs typeface="AngsanaUPC" pitchFamily="18" charset="-34"/>
            </a:endParaRPr>
          </a:p>
          <a:p>
            <a:pPr marL="870585" lvl="1" indent="-457200">
              <a:spcBef>
                <a:spcPts val="575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870585" algn="l"/>
                <a:tab pos="871219" algn="l"/>
              </a:tabLst>
            </a:pPr>
            <a:r>
              <a:rPr lang="en-IN" sz="2400" spc="-245" dirty="0" smtClean="0">
                <a:solidFill>
                  <a:prstClr val="black"/>
                </a:solidFill>
                <a:cs typeface="AngsanaUPC" pitchFamily="18" charset="-34"/>
              </a:rPr>
              <a:t>Vessel</a:t>
            </a:r>
            <a:r>
              <a:rPr lang="en-IN" sz="2400" spc="-215" dirty="0" smtClean="0">
                <a:solidFill>
                  <a:prstClr val="black"/>
                </a:solidFill>
                <a:cs typeface="AngsanaUPC" pitchFamily="18" charset="-34"/>
              </a:rPr>
              <a:t> </a:t>
            </a:r>
            <a:r>
              <a:rPr lang="en-IN" sz="2400" spc="-215" dirty="0" smtClean="0">
                <a:solidFill>
                  <a:prstClr val="black"/>
                </a:solidFill>
                <a:cs typeface="AngsanaUPC" pitchFamily="18" charset="-34"/>
              </a:rPr>
              <a:t>   </a:t>
            </a:r>
            <a:r>
              <a:rPr lang="en-IN" sz="2400" spc="-180" dirty="0" err="1" smtClean="0">
                <a:solidFill>
                  <a:prstClr val="black"/>
                </a:solidFill>
                <a:cs typeface="AngsanaUPC" pitchFamily="18" charset="-34"/>
              </a:rPr>
              <a:t>angulation</a:t>
            </a:r>
            <a:endParaRPr lang="en-IN" sz="2400" dirty="0" smtClean="0">
              <a:solidFill>
                <a:prstClr val="black"/>
              </a:solidFill>
              <a:cs typeface="AngsanaUPC" pitchFamily="18" charset="-34"/>
            </a:endParaRPr>
          </a:p>
          <a:p>
            <a:pPr marL="870585" marR="5080" lvl="1" indent="-457200">
              <a:spcBef>
                <a:spcPts val="580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870585" algn="l"/>
                <a:tab pos="871219" algn="l"/>
              </a:tabLst>
            </a:pPr>
            <a:r>
              <a:rPr lang="en-IN" sz="2400" spc="-155" dirty="0" smtClean="0">
                <a:solidFill>
                  <a:prstClr val="black"/>
                </a:solidFill>
                <a:cs typeface="AngsanaUPC" pitchFamily="18" charset="-34"/>
              </a:rPr>
              <a:t>No </a:t>
            </a:r>
            <a:r>
              <a:rPr lang="en-IN" sz="2400" spc="-170" dirty="0" smtClean="0">
                <a:solidFill>
                  <a:prstClr val="black"/>
                </a:solidFill>
                <a:cs typeface="AngsanaUPC" pitchFamily="18" charset="-34"/>
              </a:rPr>
              <a:t>differentiation </a:t>
            </a:r>
            <a:r>
              <a:rPr lang="en-IN" sz="2400" spc="-180" dirty="0" smtClean="0">
                <a:solidFill>
                  <a:prstClr val="black"/>
                </a:solidFill>
                <a:cs typeface="AngsanaUPC" pitchFamily="18" charset="-34"/>
              </a:rPr>
              <a:t>is </a:t>
            </a:r>
            <a:r>
              <a:rPr lang="en-IN" sz="2400" spc="-240" dirty="0" smtClean="0">
                <a:solidFill>
                  <a:prstClr val="black"/>
                </a:solidFill>
                <a:cs typeface="AngsanaUPC" pitchFamily="18" charset="-34"/>
              </a:rPr>
              <a:t>made between </a:t>
            </a:r>
            <a:r>
              <a:rPr lang="en-IN" sz="2400" spc="-280" dirty="0" smtClean="0">
                <a:solidFill>
                  <a:prstClr val="black"/>
                </a:solidFill>
                <a:cs typeface="AngsanaUPC" pitchFamily="18" charset="-34"/>
              </a:rPr>
              <a:t>a </a:t>
            </a:r>
            <a:r>
              <a:rPr lang="en-IN" sz="2400" spc="-280" dirty="0" smtClean="0">
                <a:solidFill>
                  <a:prstClr val="black"/>
                </a:solidFill>
                <a:cs typeface="AngsanaUPC" pitchFamily="18" charset="-34"/>
              </a:rPr>
              <a:t>  </a:t>
            </a:r>
            <a:r>
              <a:rPr lang="en-IN" sz="2400" spc="-185" dirty="0" smtClean="0">
                <a:solidFill>
                  <a:prstClr val="black"/>
                </a:solidFill>
                <a:cs typeface="AngsanaUPC" pitchFamily="18" charset="-34"/>
              </a:rPr>
              <a:t>normal</a:t>
            </a:r>
            <a:r>
              <a:rPr lang="en-IN" sz="2400" spc="-335" dirty="0" smtClean="0">
                <a:solidFill>
                  <a:prstClr val="black"/>
                </a:solidFill>
                <a:cs typeface="AngsanaUPC" pitchFamily="18" charset="-34"/>
              </a:rPr>
              <a:t>    </a:t>
            </a:r>
            <a:r>
              <a:rPr lang="en-IN" sz="2400" spc="-229" dirty="0" smtClean="0">
                <a:solidFill>
                  <a:prstClr val="black"/>
                </a:solidFill>
                <a:cs typeface="AngsanaUPC" pitchFamily="18" charset="-34"/>
              </a:rPr>
              <a:t>segment  </a:t>
            </a:r>
            <a:r>
              <a:rPr lang="en-IN" sz="2400" spc="-155" dirty="0" smtClean="0">
                <a:solidFill>
                  <a:prstClr val="black"/>
                </a:solidFill>
                <a:cs typeface="AngsanaUPC" pitchFamily="18" charset="-34"/>
              </a:rPr>
              <a:t>(lesion </a:t>
            </a:r>
            <a:r>
              <a:rPr lang="en-IN" sz="2400" spc="-240" dirty="0" smtClean="0">
                <a:solidFill>
                  <a:prstClr val="black"/>
                </a:solidFill>
                <a:cs typeface="AngsanaUPC" pitchFamily="18" charset="-34"/>
              </a:rPr>
              <a:t>free </a:t>
            </a:r>
            <a:r>
              <a:rPr lang="en-IN" sz="2400" spc="-210" dirty="0" smtClean="0">
                <a:solidFill>
                  <a:prstClr val="black"/>
                </a:solidFill>
                <a:cs typeface="AngsanaUPC" pitchFamily="18" charset="-34"/>
              </a:rPr>
              <a:t>segment) </a:t>
            </a:r>
            <a:r>
              <a:rPr lang="en-IN" sz="2400" spc="-204" dirty="0" smtClean="0">
                <a:solidFill>
                  <a:prstClr val="black"/>
                </a:solidFill>
                <a:cs typeface="AngsanaUPC" pitchFamily="18" charset="-34"/>
              </a:rPr>
              <a:t>and </a:t>
            </a:r>
            <a:r>
              <a:rPr lang="en-IN" sz="2400" spc="-280" dirty="0" smtClean="0">
                <a:solidFill>
                  <a:prstClr val="black"/>
                </a:solidFill>
                <a:cs typeface="AngsanaUPC" pitchFamily="18" charset="-34"/>
              </a:rPr>
              <a:t>a   </a:t>
            </a:r>
            <a:r>
              <a:rPr lang="en-IN" sz="2400" spc="-409" dirty="0" smtClean="0">
                <a:solidFill>
                  <a:prstClr val="black"/>
                </a:solidFill>
                <a:cs typeface="AngsanaUPC" pitchFamily="18" charset="-34"/>
              </a:rPr>
              <a:t>&lt;         5     0    %</a:t>
            </a:r>
            <a:r>
              <a:rPr lang="en-IN" sz="2400" spc="-215" dirty="0" smtClean="0">
                <a:solidFill>
                  <a:prstClr val="black"/>
                </a:solidFill>
                <a:cs typeface="AngsanaUPC" pitchFamily="18" charset="-34"/>
              </a:rPr>
              <a:t>        </a:t>
            </a:r>
            <a:r>
              <a:rPr lang="en-IN" sz="2400" spc="-170" dirty="0" smtClean="0">
                <a:solidFill>
                  <a:prstClr val="black"/>
                </a:solidFill>
                <a:cs typeface="AngsanaUPC" pitchFamily="18" charset="-34"/>
              </a:rPr>
              <a:t>lesion</a:t>
            </a:r>
            <a:endParaRPr lang="en-IN" sz="2400" dirty="0" smtClean="0">
              <a:solidFill>
                <a:prstClr val="black"/>
              </a:solidFill>
              <a:cs typeface="AngsanaUPC" pitchFamily="18" charset="-34"/>
            </a:endParaRPr>
          </a:p>
          <a:p>
            <a:pPr marL="942340" lvl="1" indent="-528955">
              <a:spcBef>
                <a:spcPts val="575"/>
              </a:spcBef>
              <a:buClr>
                <a:srgbClr val="0E6EC5"/>
              </a:buClr>
              <a:buSzPct val="85416"/>
              <a:buFontTx/>
              <a:buAutoNum type="arabicPeriod"/>
              <a:tabLst>
                <a:tab pos="942340" algn="l"/>
                <a:tab pos="942975" algn="l"/>
              </a:tabLst>
            </a:pPr>
            <a:r>
              <a:rPr lang="en-IN" sz="2400" spc="-250" dirty="0" smtClean="0">
                <a:solidFill>
                  <a:prstClr val="black"/>
                </a:solidFill>
                <a:cs typeface="AngsanaUPC" pitchFamily="18" charset="-34"/>
              </a:rPr>
              <a:t>presence </a:t>
            </a:r>
            <a:r>
              <a:rPr lang="en-IN" sz="2400" spc="-150" dirty="0" smtClean="0">
                <a:solidFill>
                  <a:prstClr val="black"/>
                </a:solidFill>
                <a:cs typeface="AngsanaUPC" pitchFamily="18" charset="-34"/>
              </a:rPr>
              <a:t>of </a:t>
            </a:r>
            <a:r>
              <a:rPr lang="en-IN" sz="2400" spc="-175" dirty="0" smtClean="0">
                <a:solidFill>
                  <a:prstClr val="black"/>
                </a:solidFill>
                <a:cs typeface="AngsanaUPC" pitchFamily="18" charset="-34"/>
              </a:rPr>
              <a:t>calcifications </a:t>
            </a:r>
            <a:r>
              <a:rPr lang="en-IN" sz="2400" spc="-180" dirty="0" smtClean="0">
                <a:solidFill>
                  <a:prstClr val="black"/>
                </a:solidFill>
                <a:cs typeface="AngsanaUPC" pitchFamily="18" charset="-34"/>
              </a:rPr>
              <a:t>is </a:t>
            </a:r>
            <a:r>
              <a:rPr lang="en-IN" sz="2400" spc="-140" dirty="0" smtClean="0">
                <a:solidFill>
                  <a:prstClr val="black"/>
                </a:solidFill>
                <a:cs typeface="AngsanaUPC" pitchFamily="18" charset="-34"/>
              </a:rPr>
              <a:t>not</a:t>
            </a:r>
            <a:r>
              <a:rPr lang="en-IN" sz="2400" spc="-330" dirty="0" smtClean="0">
                <a:solidFill>
                  <a:prstClr val="black"/>
                </a:solidFill>
                <a:cs typeface="AngsanaUPC" pitchFamily="18" charset="-34"/>
              </a:rPr>
              <a:t> </a:t>
            </a:r>
            <a:r>
              <a:rPr lang="en-IN" sz="2400" spc="-155" dirty="0" smtClean="0">
                <a:solidFill>
                  <a:prstClr val="black"/>
                </a:solidFill>
                <a:cs typeface="AngsanaUPC" pitchFamily="18" charset="-34"/>
              </a:rPr>
              <a:t>identified</a:t>
            </a:r>
            <a:endParaRPr lang="en-IN" sz="2400" dirty="0"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erc573458.fig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3908"/>
          <a:stretch>
            <a:fillRect/>
          </a:stretch>
        </p:blipFill>
        <p:spPr bwMode="auto">
          <a:xfrm>
            <a:off x="1547664" y="188641"/>
            <a:ext cx="643981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vs</a:t>
            </a:r>
            <a:r>
              <a:rPr lang="en-US" dirty="0" smtClean="0"/>
              <a:t> two stents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Important trials</a:t>
            </a:r>
          </a:p>
          <a:p>
            <a:r>
              <a:rPr lang="en-US" dirty="0" smtClean="0"/>
              <a:t>NORDIC</a:t>
            </a:r>
          </a:p>
          <a:p>
            <a:r>
              <a:rPr lang="en-US" dirty="0" smtClean="0"/>
              <a:t>NORDIC 2</a:t>
            </a:r>
          </a:p>
          <a:p>
            <a:r>
              <a:rPr lang="en-US" dirty="0" smtClean="0"/>
              <a:t>BBC</a:t>
            </a:r>
          </a:p>
          <a:p>
            <a:r>
              <a:rPr lang="en-US" dirty="0" smtClean="0"/>
              <a:t>CACTUS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0" y="-1107504"/>
            <a:ext cx="9144000" cy="835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72469"/>
            <a:ext cx="79438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Anatomy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Classification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Medina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MADS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Important Stent Attributes for treating Bifurcation lesions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Bifurcation Treatment Techniques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Provisional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Stenting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Two-stent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Clinical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Evidence impacting current techniques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Summary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dirty="0" smtClean="0"/>
              <a:t>When to use elective two stents?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251520" y="764704"/>
            <a:ext cx="8604448" cy="547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bject 8"/>
          <p:cNvSpPr/>
          <p:nvPr/>
        </p:nvSpPr>
        <p:spPr>
          <a:xfrm>
            <a:off x="1043608" y="1628800"/>
            <a:ext cx="6840760" cy="49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91490" indent="-3365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None/>
              <a:tabLst>
                <a:tab pos="491490" algn="l"/>
                <a:tab pos="492125" algn="l"/>
              </a:tabLst>
            </a:pPr>
            <a:r>
              <a:rPr lang="en-IN" spc="-155" dirty="0" smtClean="0"/>
              <a:t>Ramifications </a:t>
            </a:r>
            <a:r>
              <a:rPr lang="en-IN" spc="-125" dirty="0" smtClean="0"/>
              <a:t>of </a:t>
            </a:r>
            <a:r>
              <a:rPr lang="en-IN" spc="-175" dirty="0" smtClean="0"/>
              <a:t>coronary </a:t>
            </a:r>
            <a:r>
              <a:rPr lang="en-IN" spc="-195" dirty="0" smtClean="0"/>
              <a:t>tree </a:t>
            </a:r>
            <a:r>
              <a:rPr lang="en-IN" spc="-140" dirty="0" smtClean="0"/>
              <a:t>follow </a:t>
            </a:r>
            <a:r>
              <a:rPr lang="en-IN" spc="-135" dirty="0" smtClean="0"/>
              <a:t>minimal </a:t>
            </a:r>
            <a:r>
              <a:rPr lang="en-IN" spc="-200" dirty="0" smtClean="0"/>
              <a:t>energy </a:t>
            </a:r>
            <a:r>
              <a:rPr lang="en-IN" spc="-170" dirty="0" smtClean="0"/>
              <a:t>cost </a:t>
            </a:r>
            <a:r>
              <a:rPr lang="en-IN" spc="-100" dirty="0" smtClean="0"/>
              <a:t>in</a:t>
            </a:r>
            <a:r>
              <a:rPr lang="en-IN" spc="-495" dirty="0" smtClean="0"/>
              <a:t> </a:t>
            </a:r>
            <a:r>
              <a:rPr lang="en-IN" spc="-155" dirty="0" smtClean="0"/>
              <a:t>providing </a:t>
            </a:r>
            <a:r>
              <a:rPr lang="en-IN" spc="-175" dirty="0" smtClean="0"/>
              <a:t>myocardial </a:t>
            </a:r>
            <a:r>
              <a:rPr lang="en-IN" spc="-130" dirty="0" smtClean="0"/>
              <a:t>blood</a:t>
            </a:r>
            <a:r>
              <a:rPr lang="en-IN" spc="-165" dirty="0" smtClean="0"/>
              <a:t> </a:t>
            </a:r>
            <a:r>
              <a:rPr lang="en-IN" spc="-155" dirty="0" smtClean="0"/>
              <a:t>flow</a:t>
            </a:r>
            <a:endParaRPr lang="en-IN" spc="-155" dirty="0" smtClean="0"/>
          </a:p>
          <a:p>
            <a:pPr marL="142240">
              <a:lnSpc>
                <a:spcPct val="100000"/>
              </a:lnSpc>
              <a:spcBef>
                <a:spcPts val="25"/>
              </a:spcBef>
            </a:pPr>
            <a:endParaRPr lang="en-IN" sz="4400" dirty="0" smtClean="0">
              <a:latin typeface="Times New Roman"/>
              <a:cs typeface="Times New Roman"/>
            </a:endParaRPr>
          </a:p>
          <a:p>
            <a:pPr marL="427990" indent="-273050">
              <a:lnSpc>
                <a:spcPct val="100000"/>
              </a:lnSpc>
              <a:buClr>
                <a:srgbClr val="0AD0D9"/>
              </a:buClr>
              <a:buSzPct val="95000"/>
              <a:buNone/>
              <a:tabLst>
                <a:tab pos="427355" algn="l"/>
                <a:tab pos="428625" algn="l"/>
              </a:tabLst>
            </a:pPr>
            <a:r>
              <a:rPr lang="en-US" spc="-155" dirty="0" err="1" smtClean="0"/>
              <a:t>Finet's</a:t>
            </a:r>
            <a:r>
              <a:rPr lang="en-US" spc="-155" dirty="0" smtClean="0"/>
              <a:t> law</a:t>
            </a:r>
            <a:endParaRPr lang="en-IN" spc="-170" dirty="0" smtClean="0"/>
          </a:p>
          <a:p>
            <a:pPr marL="142240"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lang="en-IN" sz="4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esktop\dsffsfdfs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9050"/>
            <a:ext cx="8229600" cy="392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92582"/>
            <a:ext cx="1909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0" dirty="0">
                <a:solidFill>
                  <a:srgbClr val="04607A"/>
                </a:solidFill>
              </a:rPr>
              <a:t>OPTIMAL</a:t>
            </a:r>
            <a:r>
              <a:rPr sz="2400" spc="-185" dirty="0">
                <a:solidFill>
                  <a:srgbClr val="04607A"/>
                </a:solidFill>
              </a:rPr>
              <a:t> </a:t>
            </a:r>
            <a:r>
              <a:rPr sz="2400" spc="-225" dirty="0">
                <a:solidFill>
                  <a:srgbClr val="04607A"/>
                </a:solidFill>
              </a:rPr>
              <a:t>VIEW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372870"/>
            <a:ext cx="8068508" cy="45044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0" tIns="13335" rIns="0" bIns="0" rtlCol="0">
            <a:noAutofit/>
          </a:bodyPr>
          <a:lstStyle/>
          <a:p>
            <a:pPr marL="285750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tabLst>
                <a:tab pos="285115" algn="l"/>
                <a:tab pos="286385" algn="l"/>
              </a:tabLst>
            </a:pPr>
            <a:endParaRPr sz="2800" dirty="0">
              <a:latin typeface="+mj-lt"/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+mj-lt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800" spc="-235" dirty="0">
                <a:latin typeface="+mj-lt"/>
                <a:cs typeface="DejaVu Serif"/>
              </a:rPr>
              <a:t>For </a:t>
            </a:r>
            <a:r>
              <a:rPr sz="2800" spc="-195" dirty="0">
                <a:latin typeface="+mj-lt"/>
                <a:cs typeface="DejaVu Serif"/>
              </a:rPr>
              <a:t>LMCA </a:t>
            </a:r>
            <a:r>
              <a:rPr sz="2800" dirty="0">
                <a:latin typeface="+mj-lt"/>
                <a:cs typeface="DejaVu Serif"/>
              </a:rPr>
              <a:t>–</a:t>
            </a:r>
            <a:r>
              <a:rPr sz="2800" spc="-415" dirty="0">
                <a:latin typeface="+mj-lt"/>
                <a:cs typeface="DejaVu Serif"/>
              </a:rPr>
              <a:t> </a:t>
            </a:r>
            <a:r>
              <a:rPr sz="2800" spc="-145" dirty="0">
                <a:latin typeface="+mj-lt"/>
                <a:cs typeface="DejaVu Serif"/>
              </a:rPr>
              <a:t>RAO </a:t>
            </a:r>
            <a:r>
              <a:rPr sz="2800" spc="-155" dirty="0">
                <a:latin typeface="+mj-lt"/>
                <a:cs typeface="DejaVu Serif"/>
              </a:rPr>
              <a:t>or </a:t>
            </a:r>
            <a:r>
              <a:rPr sz="2800" spc="-120" dirty="0">
                <a:latin typeface="+mj-lt"/>
                <a:cs typeface="DejaVu Serif"/>
              </a:rPr>
              <a:t>LAO </a:t>
            </a:r>
            <a:r>
              <a:rPr sz="2800" spc="-180" dirty="0">
                <a:latin typeface="+mj-lt"/>
                <a:cs typeface="DejaVu Serif"/>
              </a:rPr>
              <a:t>view </a:t>
            </a:r>
            <a:r>
              <a:rPr sz="2800" spc="-140" dirty="0">
                <a:latin typeface="+mj-lt"/>
                <a:cs typeface="DejaVu Serif"/>
              </a:rPr>
              <a:t>with </a:t>
            </a:r>
            <a:r>
              <a:rPr sz="2800" spc="-175" dirty="0">
                <a:latin typeface="+mj-lt"/>
                <a:cs typeface="DejaVu Serif"/>
              </a:rPr>
              <a:t>caudal </a:t>
            </a:r>
            <a:r>
              <a:rPr sz="2800" spc="-125" dirty="0">
                <a:latin typeface="+mj-lt"/>
                <a:cs typeface="DejaVu Serif"/>
              </a:rPr>
              <a:t>inclination.</a:t>
            </a:r>
            <a:endParaRPr sz="2800" dirty="0">
              <a:latin typeface="+mj-lt"/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2800" dirty="0">
              <a:latin typeface="+mj-lt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800" spc="-229" dirty="0">
                <a:latin typeface="+mj-lt"/>
                <a:cs typeface="DejaVu Serif"/>
              </a:rPr>
              <a:t>For </a:t>
            </a:r>
            <a:r>
              <a:rPr sz="2800" spc="-125" dirty="0">
                <a:latin typeface="+mj-lt"/>
                <a:cs typeface="DejaVu Serif"/>
              </a:rPr>
              <a:t>LAD </a:t>
            </a:r>
            <a:r>
              <a:rPr sz="2800" dirty="0">
                <a:latin typeface="+mj-lt"/>
                <a:cs typeface="DejaVu Serif"/>
              </a:rPr>
              <a:t>– </a:t>
            </a:r>
            <a:r>
              <a:rPr sz="2800" spc="-100" dirty="0">
                <a:latin typeface="+mj-lt"/>
                <a:cs typeface="DejaVu Serif"/>
              </a:rPr>
              <a:t>D </a:t>
            </a:r>
            <a:r>
              <a:rPr sz="2800" spc="-165" dirty="0">
                <a:latin typeface="+mj-lt"/>
                <a:cs typeface="DejaVu Serif"/>
              </a:rPr>
              <a:t>: </a:t>
            </a:r>
            <a:r>
              <a:rPr sz="2800" spc="-140" dirty="0">
                <a:latin typeface="+mj-lt"/>
                <a:cs typeface="DejaVu Serif"/>
              </a:rPr>
              <a:t>AP with </a:t>
            </a:r>
            <a:r>
              <a:rPr sz="2800" spc="-195" dirty="0">
                <a:latin typeface="+mj-lt"/>
                <a:cs typeface="DejaVu Serif"/>
              </a:rPr>
              <a:t>marked </a:t>
            </a:r>
            <a:r>
              <a:rPr sz="2800" spc="-170" dirty="0">
                <a:latin typeface="+mj-lt"/>
                <a:cs typeface="DejaVu Serif"/>
              </a:rPr>
              <a:t>cranial</a:t>
            </a:r>
            <a:r>
              <a:rPr sz="2800" spc="-495" dirty="0">
                <a:latin typeface="+mj-lt"/>
                <a:cs typeface="DejaVu Serif"/>
              </a:rPr>
              <a:t> </a:t>
            </a:r>
            <a:r>
              <a:rPr lang="en-US" sz="2800" spc="-495" dirty="0" smtClean="0">
                <a:latin typeface="+mj-lt"/>
                <a:cs typeface="DejaVu Serif"/>
              </a:rPr>
              <a:t>  </a:t>
            </a:r>
            <a:r>
              <a:rPr sz="2800" spc="-155" dirty="0" smtClean="0">
                <a:latin typeface="+mj-lt"/>
                <a:cs typeface="DejaVu Serif"/>
              </a:rPr>
              <a:t>angulations</a:t>
            </a:r>
            <a:r>
              <a:rPr sz="2800" spc="-155" dirty="0">
                <a:latin typeface="+mj-lt"/>
                <a:cs typeface="DejaVu Serif"/>
              </a:rPr>
              <a:t>.</a:t>
            </a:r>
            <a:endParaRPr sz="2800" dirty="0">
              <a:latin typeface="+mj-lt"/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2800" dirty="0">
              <a:latin typeface="+mj-lt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800" spc="-235" dirty="0">
                <a:latin typeface="+mj-lt"/>
                <a:cs typeface="DejaVu Serif"/>
              </a:rPr>
              <a:t>For </a:t>
            </a:r>
            <a:r>
              <a:rPr sz="2800" spc="-215" dirty="0">
                <a:latin typeface="+mj-lt"/>
                <a:cs typeface="DejaVu Serif"/>
              </a:rPr>
              <a:t>LCx </a:t>
            </a:r>
            <a:r>
              <a:rPr sz="2800" dirty="0">
                <a:latin typeface="+mj-lt"/>
                <a:cs typeface="DejaVu Serif"/>
              </a:rPr>
              <a:t>– </a:t>
            </a:r>
            <a:r>
              <a:rPr sz="2800" spc="-135" dirty="0">
                <a:latin typeface="+mj-lt"/>
                <a:cs typeface="DejaVu Serif"/>
              </a:rPr>
              <a:t>OM </a:t>
            </a:r>
            <a:r>
              <a:rPr sz="2800" spc="-165" dirty="0">
                <a:latin typeface="+mj-lt"/>
                <a:cs typeface="DejaVu Serif"/>
              </a:rPr>
              <a:t>: </a:t>
            </a:r>
            <a:r>
              <a:rPr sz="2800" spc="-145" dirty="0">
                <a:latin typeface="+mj-lt"/>
                <a:cs typeface="DejaVu Serif"/>
              </a:rPr>
              <a:t>slight </a:t>
            </a:r>
            <a:r>
              <a:rPr sz="2800" spc="-120" dirty="0">
                <a:latin typeface="+mj-lt"/>
                <a:cs typeface="DejaVu Serif"/>
              </a:rPr>
              <a:t>LAO </a:t>
            </a:r>
            <a:r>
              <a:rPr sz="2800" spc="-155" dirty="0">
                <a:latin typeface="+mj-lt"/>
                <a:cs typeface="DejaVu Serif"/>
              </a:rPr>
              <a:t>or </a:t>
            </a:r>
            <a:r>
              <a:rPr sz="2800" spc="-145" dirty="0">
                <a:latin typeface="+mj-lt"/>
                <a:cs typeface="DejaVu Serif"/>
              </a:rPr>
              <a:t>RAO </a:t>
            </a:r>
            <a:r>
              <a:rPr sz="2800" spc="-140" dirty="0">
                <a:latin typeface="+mj-lt"/>
                <a:cs typeface="DejaVu Serif"/>
              </a:rPr>
              <a:t>with </a:t>
            </a:r>
            <a:r>
              <a:rPr sz="2800" spc="-175" dirty="0">
                <a:latin typeface="+mj-lt"/>
                <a:cs typeface="DejaVu Serif"/>
              </a:rPr>
              <a:t>caudal</a:t>
            </a:r>
            <a:r>
              <a:rPr sz="2800" spc="-150" dirty="0">
                <a:latin typeface="+mj-lt"/>
                <a:cs typeface="DejaVu Serif"/>
              </a:rPr>
              <a:t> </a:t>
            </a:r>
            <a:r>
              <a:rPr sz="2800" spc="-155" dirty="0">
                <a:latin typeface="+mj-lt"/>
                <a:cs typeface="DejaVu Serif"/>
              </a:rPr>
              <a:t>angulations.</a:t>
            </a:r>
            <a:endParaRPr sz="2800" dirty="0">
              <a:latin typeface="+mj-lt"/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2800" dirty="0">
              <a:latin typeface="+mj-lt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800" spc="-229" dirty="0">
                <a:latin typeface="+mj-lt"/>
                <a:cs typeface="DejaVu Serif"/>
              </a:rPr>
              <a:t>For </a:t>
            </a:r>
            <a:r>
              <a:rPr sz="2800" spc="-145" dirty="0">
                <a:latin typeface="+mj-lt"/>
                <a:cs typeface="DejaVu Serif"/>
              </a:rPr>
              <a:t>distal </a:t>
            </a:r>
            <a:r>
              <a:rPr sz="2800" spc="-210" dirty="0">
                <a:latin typeface="+mj-lt"/>
                <a:cs typeface="DejaVu Serif"/>
              </a:rPr>
              <a:t>RCA </a:t>
            </a:r>
            <a:r>
              <a:rPr sz="2800" spc="-165" dirty="0">
                <a:latin typeface="+mj-lt"/>
                <a:cs typeface="DejaVu Serif"/>
              </a:rPr>
              <a:t>: </a:t>
            </a:r>
            <a:r>
              <a:rPr sz="2800" spc="-140" dirty="0">
                <a:latin typeface="+mj-lt"/>
                <a:cs typeface="DejaVu Serif"/>
              </a:rPr>
              <a:t>AP with </a:t>
            </a:r>
            <a:r>
              <a:rPr sz="2800" spc="-170" dirty="0">
                <a:latin typeface="+mj-lt"/>
                <a:cs typeface="DejaVu Serif"/>
              </a:rPr>
              <a:t>cranial</a:t>
            </a:r>
            <a:r>
              <a:rPr sz="2800" spc="-390" dirty="0">
                <a:latin typeface="+mj-lt"/>
                <a:cs typeface="DejaVu Serif"/>
              </a:rPr>
              <a:t> </a:t>
            </a:r>
            <a:r>
              <a:rPr sz="2800" spc="-155" dirty="0">
                <a:latin typeface="+mj-lt"/>
                <a:cs typeface="DejaVu Serif"/>
              </a:rPr>
              <a:t>angulations</a:t>
            </a:r>
            <a:r>
              <a:rPr sz="2000" spc="-155" dirty="0">
                <a:latin typeface="DejaVu Serif"/>
                <a:cs typeface="DejaVu Serif"/>
              </a:rPr>
              <a:t>.</a:t>
            </a:r>
            <a:endParaRPr sz="2000" dirty="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Stenting</a:t>
            </a:r>
            <a:r>
              <a:rPr lang="en-US" dirty="0" smtClean="0"/>
              <a:t> techniques</a:t>
            </a:r>
            <a:endParaRPr lang="en-IN" dirty="0"/>
          </a:p>
        </p:txBody>
      </p:sp>
      <p:sp>
        <p:nvSpPr>
          <p:cNvPr id="4" name="object 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37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635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365"/>
              </a:spcBef>
              <a:buSzPct val="95454"/>
              <a:buAutoNum type="arabicParenR"/>
              <a:tabLst>
                <a:tab pos="203835" algn="l"/>
              </a:tabLst>
            </a:pPr>
            <a:r>
              <a:rPr sz="2400" spc="-170" dirty="0">
                <a:solidFill>
                  <a:schemeClr val="tx1"/>
                </a:solidFill>
                <a:cs typeface="DejaVu Serif"/>
              </a:rPr>
              <a:t>Provisional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 marL="12700" marR="880744">
              <a:lnSpc>
                <a:spcPct val="110000"/>
              </a:lnSpc>
            </a:pPr>
            <a:r>
              <a:rPr sz="2400" spc="-210" dirty="0">
                <a:solidFill>
                  <a:schemeClr val="tx1"/>
                </a:solidFill>
                <a:cs typeface="DejaVu Serif"/>
              </a:rPr>
              <a:t>Mainvessel </a:t>
            </a:r>
            <a:r>
              <a:rPr sz="2400" spc="-175" dirty="0">
                <a:solidFill>
                  <a:schemeClr val="tx1"/>
                </a:solidFill>
                <a:cs typeface="DejaVu Serif"/>
              </a:rPr>
              <a:t>stenting </a:t>
            </a:r>
            <a:r>
              <a:rPr sz="2400" spc="-635" dirty="0">
                <a:solidFill>
                  <a:schemeClr val="tx1"/>
                </a:solidFill>
                <a:cs typeface="DejaVu Serif"/>
              </a:rPr>
              <a:t>± </a:t>
            </a:r>
            <a:r>
              <a:rPr lang="en-US" sz="2400" spc="-635" dirty="0" smtClean="0">
                <a:solidFill>
                  <a:schemeClr val="tx1"/>
                </a:solidFill>
                <a:cs typeface="DejaVu Serif"/>
              </a:rPr>
              <a:t>           </a:t>
            </a:r>
            <a:r>
              <a:rPr lang="en-US" sz="2400" spc="-195" dirty="0" smtClean="0">
                <a:solidFill>
                  <a:schemeClr val="tx1"/>
                </a:solidFill>
                <a:cs typeface="DejaVu Serif"/>
              </a:rPr>
              <a:t> </a:t>
            </a:r>
            <a:r>
              <a:rPr lang="en-US" sz="2400" spc="-195" dirty="0" smtClean="0">
                <a:solidFill>
                  <a:schemeClr val="tx1"/>
                </a:solidFill>
                <a:cs typeface="DejaVu Serif"/>
              </a:rPr>
              <a:t>     side  </a:t>
            </a:r>
            <a:r>
              <a:rPr sz="2400" spc="-195" dirty="0" smtClean="0">
                <a:solidFill>
                  <a:schemeClr val="tx1"/>
                </a:solidFill>
                <a:cs typeface="DejaVu Serif"/>
              </a:rPr>
              <a:t>branch</a:t>
            </a:r>
            <a:r>
              <a:rPr sz="2400" spc="-330" dirty="0" smtClean="0">
                <a:solidFill>
                  <a:schemeClr val="tx1"/>
                </a:solidFill>
                <a:cs typeface="DejaVu Serif"/>
              </a:rPr>
              <a:t> </a:t>
            </a:r>
            <a:r>
              <a:rPr sz="2400" spc="-180" dirty="0" smtClean="0">
                <a:solidFill>
                  <a:schemeClr val="tx1"/>
                </a:solidFill>
                <a:cs typeface="DejaVu Serif"/>
              </a:rPr>
              <a:t>angioplasty  </a:t>
            </a:r>
            <a:r>
              <a:rPr sz="2400" spc="-150" dirty="0" smtClean="0">
                <a:solidFill>
                  <a:schemeClr val="tx1"/>
                </a:solidFill>
                <a:cs typeface="DejaVu Serif"/>
              </a:rPr>
              <a:t>(</a:t>
            </a:r>
            <a:r>
              <a:rPr sz="2400" spc="-150" dirty="0">
                <a:solidFill>
                  <a:schemeClr val="tx1"/>
                </a:solidFill>
                <a:cs typeface="DejaVu Serif"/>
              </a:rPr>
              <a:t>Provisional) T-</a:t>
            </a:r>
            <a:r>
              <a:rPr sz="2400" spc="-150" dirty="0" err="1">
                <a:solidFill>
                  <a:schemeClr val="tx1"/>
                </a:solidFill>
                <a:cs typeface="DejaVu Serif"/>
              </a:rPr>
              <a:t>stenting</a:t>
            </a:r>
            <a:r>
              <a:rPr sz="2400" spc="-150" dirty="0" smtClean="0">
                <a:solidFill>
                  <a:schemeClr val="tx1"/>
                </a:solidFill>
                <a:cs typeface="DejaVu Serif"/>
              </a:rPr>
              <a:t>,</a:t>
            </a:r>
            <a:endParaRPr lang="en-US" sz="2400" spc="-260" dirty="0" smtClean="0">
              <a:solidFill>
                <a:schemeClr val="tx1"/>
              </a:solidFill>
              <a:cs typeface="DejaVu Serif"/>
            </a:endParaRPr>
          </a:p>
          <a:p>
            <a:pPr marL="12700" marR="880744">
              <a:lnSpc>
                <a:spcPct val="110000"/>
              </a:lnSpc>
            </a:pPr>
            <a:r>
              <a:rPr sz="2400" spc="-245" dirty="0" smtClean="0">
                <a:solidFill>
                  <a:schemeClr val="tx1"/>
                </a:solidFill>
                <a:cs typeface="DejaVu Serif"/>
              </a:rPr>
              <a:t>TAP,</a:t>
            </a:r>
            <a:endParaRPr lang="en-US" sz="2400" spc="-245" dirty="0" smtClean="0">
              <a:solidFill>
                <a:schemeClr val="tx1"/>
              </a:solidFill>
              <a:cs typeface="DejaVu Serif"/>
            </a:endParaRPr>
          </a:p>
          <a:p>
            <a:pPr marL="12700" marR="880744">
              <a:lnSpc>
                <a:spcPct val="110000"/>
              </a:lnSpc>
            </a:pPr>
            <a:r>
              <a:rPr sz="2400" spc="-300" dirty="0" smtClean="0">
                <a:solidFill>
                  <a:schemeClr val="tx1"/>
                </a:solidFill>
                <a:cs typeface="DejaVu Serif"/>
              </a:rPr>
              <a:t>REVERSE </a:t>
            </a:r>
            <a:r>
              <a:rPr sz="2400" spc="-225" dirty="0">
                <a:solidFill>
                  <a:schemeClr val="tx1"/>
                </a:solidFill>
                <a:cs typeface="DejaVu Serif"/>
              </a:rPr>
              <a:t>INTERNAL </a:t>
            </a:r>
            <a:r>
              <a:rPr sz="2400" spc="-254" dirty="0" smtClean="0">
                <a:solidFill>
                  <a:schemeClr val="tx1"/>
                </a:solidFill>
                <a:cs typeface="DejaVu Serif"/>
              </a:rPr>
              <a:t>CRUSH </a:t>
            </a:r>
            <a:endParaRPr lang="en-US" sz="2400" spc="-254" dirty="0" smtClean="0">
              <a:solidFill>
                <a:schemeClr val="tx1"/>
              </a:solidFill>
              <a:cs typeface="DejaVu Serif"/>
            </a:endParaRPr>
          </a:p>
          <a:p>
            <a:pPr marL="12700" marR="880744">
              <a:lnSpc>
                <a:spcPct val="110000"/>
              </a:lnSpc>
            </a:pPr>
            <a:r>
              <a:rPr sz="2400" spc="-300" dirty="0" smtClean="0">
                <a:solidFill>
                  <a:schemeClr val="tx1"/>
                </a:solidFill>
                <a:cs typeface="DejaVu Serif"/>
              </a:rPr>
              <a:t>REVERSE</a:t>
            </a:r>
            <a:r>
              <a:rPr sz="2400" spc="-220" dirty="0" smtClean="0">
                <a:solidFill>
                  <a:schemeClr val="tx1"/>
                </a:solidFill>
                <a:cs typeface="DejaVu Serif"/>
              </a:rPr>
              <a:t> </a:t>
            </a:r>
            <a:r>
              <a:rPr sz="2400" spc="-195" dirty="0">
                <a:solidFill>
                  <a:schemeClr val="tx1"/>
                </a:solidFill>
                <a:cs typeface="DejaVu Serif"/>
              </a:rPr>
              <a:t>CULOTTE.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chemeClr val="tx1"/>
              </a:solidFill>
              <a:cs typeface="Times New Roman"/>
            </a:endParaRPr>
          </a:p>
          <a:p>
            <a:pPr marL="313690" indent="-300990">
              <a:lnSpc>
                <a:spcPct val="100000"/>
              </a:lnSpc>
              <a:buSzPct val="95454"/>
              <a:buAutoNum type="arabicParenR" startAt="2"/>
              <a:tabLst>
                <a:tab pos="314325" algn="l"/>
              </a:tabLst>
            </a:pPr>
            <a:r>
              <a:rPr sz="2400" spc="-190" dirty="0">
                <a:solidFill>
                  <a:schemeClr val="tx1"/>
                </a:solidFill>
                <a:cs typeface="DejaVu Serif"/>
              </a:rPr>
              <a:t>elective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 marL="220979">
              <a:lnSpc>
                <a:spcPct val="100000"/>
              </a:lnSpc>
              <a:spcBef>
                <a:spcPts val="265"/>
              </a:spcBef>
            </a:pPr>
            <a:r>
              <a:rPr sz="2400" spc="-165" dirty="0">
                <a:solidFill>
                  <a:schemeClr val="tx1"/>
                </a:solidFill>
                <a:cs typeface="DejaVu Serif"/>
              </a:rPr>
              <a:t>Culotte-stenting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 marL="356870" marR="2190115" indent="-66040">
              <a:lnSpc>
                <a:spcPts val="2910"/>
              </a:lnSpc>
              <a:spcBef>
                <a:spcPts val="135"/>
              </a:spcBef>
            </a:pPr>
            <a:r>
              <a:rPr sz="2400" spc="-210" dirty="0">
                <a:solidFill>
                  <a:schemeClr val="tx1"/>
                </a:solidFill>
                <a:cs typeface="DejaVu Serif"/>
              </a:rPr>
              <a:t>Crush </a:t>
            </a:r>
            <a:r>
              <a:rPr sz="2400" spc="-180" dirty="0">
                <a:solidFill>
                  <a:schemeClr val="tx1"/>
                </a:solidFill>
                <a:cs typeface="DejaVu Serif"/>
              </a:rPr>
              <a:t>technique </a:t>
            </a:r>
            <a:r>
              <a:rPr sz="2400" spc="-220" dirty="0">
                <a:solidFill>
                  <a:schemeClr val="tx1"/>
                </a:solidFill>
                <a:cs typeface="DejaVu Serif"/>
              </a:rPr>
              <a:t>(reverse</a:t>
            </a:r>
            <a:r>
              <a:rPr sz="2400" spc="-310" dirty="0">
                <a:solidFill>
                  <a:schemeClr val="tx1"/>
                </a:solidFill>
                <a:cs typeface="DejaVu Serif"/>
              </a:rPr>
              <a:t> </a:t>
            </a:r>
            <a:r>
              <a:rPr sz="2400" spc="-175" dirty="0">
                <a:solidFill>
                  <a:schemeClr val="tx1"/>
                </a:solidFill>
                <a:cs typeface="DejaVu Serif"/>
              </a:rPr>
              <a:t>crush)  </a:t>
            </a:r>
            <a:r>
              <a:rPr sz="2400" spc="-125" dirty="0">
                <a:solidFill>
                  <a:schemeClr val="tx1"/>
                </a:solidFill>
                <a:cs typeface="DejaVu Serif"/>
              </a:rPr>
              <a:t>T </a:t>
            </a:r>
            <a:r>
              <a:rPr sz="2400" spc="-220" dirty="0">
                <a:solidFill>
                  <a:schemeClr val="tx1"/>
                </a:solidFill>
                <a:cs typeface="DejaVu Serif"/>
              </a:rPr>
              <a:t>TECHNIQUE </a:t>
            </a:r>
            <a:r>
              <a:rPr sz="2400" spc="-175" dirty="0">
                <a:solidFill>
                  <a:schemeClr val="tx1"/>
                </a:solidFill>
                <a:cs typeface="DejaVu Serif"/>
              </a:rPr>
              <a:t>AND</a:t>
            </a:r>
            <a:r>
              <a:rPr sz="2400" spc="-235" dirty="0">
                <a:solidFill>
                  <a:schemeClr val="tx1"/>
                </a:solidFill>
                <a:cs typeface="DejaVu Serif"/>
              </a:rPr>
              <a:t> </a:t>
            </a:r>
            <a:r>
              <a:rPr sz="2400" spc="-190" dirty="0">
                <a:solidFill>
                  <a:schemeClr val="tx1"/>
                </a:solidFill>
                <a:cs typeface="DejaVu Serif"/>
              </a:rPr>
              <a:t>TAP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 marL="285750">
              <a:lnSpc>
                <a:spcPct val="100000"/>
              </a:lnSpc>
              <a:spcBef>
                <a:spcPts val="120"/>
              </a:spcBef>
            </a:pPr>
            <a:r>
              <a:rPr sz="2400" spc="-120" dirty="0">
                <a:solidFill>
                  <a:schemeClr val="tx1"/>
                </a:solidFill>
                <a:cs typeface="DejaVu Serif"/>
              </a:rPr>
              <a:t>V</a:t>
            </a:r>
            <a:r>
              <a:rPr sz="2400" spc="-200" dirty="0">
                <a:solidFill>
                  <a:schemeClr val="tx1"/>
                </a:solidFill>
                <a:cs typeface="DejaVu Serif"/>
              </a:rPr>
              <a:t> </a:t>
            </a:r>
            <a:r>
              <a:rPr sz="2400" spc="-245" dirty="0">
                <a:solidFill>
                  <a:schemeClr val="tx1"/>
                </a:solidFill>
                <a:cs typeface="DejaVu Serif"/>
              </a:rPr>
              <a:t>STENTING</a:t>
            </a:r>
            <a:endParaRPr sz="2400" dirty="0">
              <a:solidFill>
                <a:schemeClr val="tx1"/>
              </a:solidFill>
              <a:cs typeface="DejaVu Serif"/>
            </a:endParaRPr>
          </a:p>
          <a:p>
            <a:pPr marL="285750">
              <a:lnSpc>
                <a:spcPct val="100000"/>
              </a:lnSpc>
              <a:spcBef>
                <a:spcPts val="265"/>
              </a:spcBef>
            </a:pPr>
            <a:r>
              <a:rPr sz="2400" spc="-150" dirty="0">
                <a:solidFill>
                  <a:schemeClr val="tx1"/>
                </a:solidFill>
                <a:cs typeface="DejaVu Serif"/>
              </a:rPr>
              <a:t>Y </a:t>
            </a:r>
            <a:r>
              <a:rPr sz="2400" spc="-250" dirty="0">
                <a:solidFill>
                  <a:schemeClr val="tx1"/>
                </a:solidFill>
                <a:cs typeface="DejaVu Serif"/>
              </a:rPr>
              <a:t>STENTING(SKS</a:t>
            </a:r>
            <a:r>
              <a:rPr sz="2400" spc="-165" dirty="0">
                <a:solidFill>
                  <a:schemeClr val="tx1"/>
                </a:solidFill>
                <a:cs typeface="DejaVu Serif"/>
              </a:rPr>
              <a:t> technique)</a:t>
            </a:r>
            <a:endParaRPr sz="2400" dirty="0">
              <a:solidFill>
                <a:schemeClr val="tx1"/>
              </a:solidFill>
              <a:cs typeface="DejaVu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404664"/>
            <a:ext cx="4762872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Provisional </a:t>
            </a:r>
            <a:r>
              <a:rPr lang="en-US" dirty="0" err="1" smtClean="0"/>
              <a:t>stenting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493" y="476672"/>
            <a:ext cx="3669987" cy="6104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Both branches are wired starting with the most difficult one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MB is stented (stent sized according to MB distal reference) and SB wire is jailed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The stent is post-dilated using the </a:t>
            </a:r>
            <a:r>
              <a:rPr lang="en-US" sz="1600" b="1" dirty="0" smtClean="0"/>
              <a:t>Proximal Optimization Technique (POT) </a:t>
            </a:r>
            <a:r>
              <a:rPr lang="en-US" sz="1600" dirty="0" smtClean="0"/>
              <a:t>to maximize  stent apposition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Stent is now well apposed proximally, while the SB is partially covered by scaffolding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/>
              <a:t>MB wire is pulled back and re-inserted through the most distal strut of the SB opening scaffold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/>
              <a:t>Jailed wire is removed and re-inserted in the distal MB (with a formed loop at the distal end)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/>
              <a:t>The </a:t>
            </a:r>
            <a:r>
              <a:rPr lang="en-US" sz="1600" b="1" dirty="0" smtClean="0"/>
              <a:t>Kissing Balloon inflation </a:t>
            </a:r>
            <a:r>
              <a:rPr lang="en-US" sz="1600" dirty="0" smtClean="0"/>
              <a:t>is done to optimize side branch flow and access</a:t>
            </a:r>
          </a:p>
          <a:p>
            <a:pPr marL="3429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/>
              <a:t>Final result (if suboptimal, can then place additional stents)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846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819340" cy="587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2420888"/>
            <a:ext cx="7722234" cy="165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2400" spc="85" dirty="0" smtClean="0">
                <a:cs typeface="Arial"/>
              </a:rPr>
              <a:t>Any </a:t>
            </a:r>
            <a:r>
              <a:rPr lang="en-US" sz="2400" spc="85" dirty="0" smtClean="0">
                <a:cs typeface="Arial"/>
              </a:rPr>
              <a:t>lesion  with </a:t>
            </a:r>
            <a:r>
              <a:rPr sz="2400" spc="505" dirty="0" smtClean="0">
                <a:cs typeface="Arial"/>
              </a:rPr>
              <a:t>&gt;</a:t>
            </a:r>
            <a:r>
              <a:rPr sz="2400" spc="-425" dirty="0" smtClean="0">
                <a:cs typeface="Arial"/>
              </a:rPr>
              <a:t> </a:t>
            </a:r>
            <a:r>
              <a:rPr sz="2400" spc="180" dirty="0" smtClean="0">
                <a:cs typeface="Arial"/>
              </a:rPr>
              <a:t>50</a:t>
            </a:r>
            <a:r>
              <a:rPr sz="2400" spc="-530" dirty="0" smtClean="0">
                <a:cs typeface="Arial"/>
              </a:rPr>
              <a:t>%</a:t>
            </a:r>
            <a:r>
              <a:rPr lang="en-US" sz="2400" spc="-530" dirty="0" smtClean="0">
                <a:cs typeface="Arial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2400" spc="-530" dirty="0" smtClean="0">
                <a:cs typeface="Arial"/>
              </a:rPr>
              <a:t> </a:t>
            </a:r>
            <a:r>
              <a:rPr lang="en-US" sz="2400" spc="-530" dirty="0" smtClean="0">
                <a:cs typeface="Arial"/>
              </a:rPr>
              <a:t>    </a:t>
            </a:r>
            <a:r>
              <a:rPr sz="2400" spc="90" dirty="0" err="1" smtClean="0">
                <a:cs typeface="Arial"/>
              </a:rPr>
              <a:t>stenosis</a:t>
            </a:r>
            <a:r>
              <a:rPr sz="2400" spc="90" dirty="0" smtClean="0">
                <a:cs typeface="Arial"/>
              </a:rPr>
              <a:t> </a:t>
            </a:r>
            <a:r>
              <a:rPr sz="2400" spc="90" dirty="0">
                <a:cs typeface="Arial"/>
              </a:rPr>
              <a:t>adjacent </a:t>
            </a:r>
            <a:r>
              <a:rPr sz="2400" spc="240" dirty="0">
                <a:cs typeface="Arial"/>
              </a:rPr>
              <a:t>(&lt; </a:t>
            </a:r>
            <a:r>
              <a:rPr sz="2400" spc="180" dirty="0">
                <a:cs typeface="Arial"/>
              </a:rPr>
              <a:t>5 </a:t>
            </a:r>
            <a:r>
              <a:rPr sz="2400" spc="150" dirty="0">
                <a:cs typeface="Arial"/>
              </a:rPr>
              <a:t>mm) </a:t>
            </a:r>
            <a:r>
              <a:rPr sz="2400" spc="180" dirty="0">
                <a:cs typeface="Arial"/>
              </a:rPr>
              <a:t>to </a:t>
            </a:r>
            <a:endParaRPr lang="en-US" sz="2400" spc="180" dirty="0" smtClean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lang="en-US" sz="2400" spc="180" dirty="0" smtClean="0">
                <a:cs typeface="Arial"/>
              </a:rPr>
              <a:t> </a:t>
            </a:r>
            <a:r>
              <a:rPr lang="en-US" sz="2400" spc="180" dirty="0" smtClean="0">
                <a:cs typeface="Arial"/>
              </a:rPr>
              <a:t>                  </a:t>
            </a:r>
            <a:r>
              <a:rPr sz="2400" spc="220" dirty="0" smtClean="0">
                <a:cs typeface="Arial"/>
              </a:rPr>
              <a:t>and</a:t>
            </a:r>
            <a:r>
              <a:rPr sz="2400" spc="220" dirty="0">
                <a:cs typeface="Arial"/>
              </a:rPr>
              <a:t>/ </a:t>
            </a:r>
            <a:r>
              <a:rPr sz="2400" spc="155" dirty="0">
                <a:cs typeface="Arial"/>
              </a:rPr>
              <a:t>or</a:t>
            </a:r>
            <a:endParaRPr sz="2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2400" spc="105" dirty="0" smtClean="0">
                <a:cs typeface="Arial"/>
              </a:rPr>
              <a:t>at </a:t>
            </a:r>
            <a:r>
              <a:rPr sz="2400" spc="125" dirty="0">
                <a:cs typeface="Arial"/>
              </a:rPr>
              <a:t>the </a:t>
            </a:r>
            <a:r>
              <a:rPr sz="2400" spc="155" dirty="0">
                <a:cs typeface="Arial"/>
              </a:rPr>
              <a:t>ostium </a:t>
            </a:r>
            <a:r>
              <a:rPr sz="2400" spc="175" dirty="0">
                <a:cs typeface="Arial"/>
              </a:rPr>
              <a:t>of </a:t>
            </a:r>
            <a:r>
              <a:rPr sz="2400" spc="-10" dirty="0">
                <a:cs typeface="Arial"/>
              </a:rPr>
              <a:t>a </a:t>
            </a:r>
            <a:r>
              <a:rPr sz="2400" spc="90" dirty="0">
                <a:cs typeface="Arial"/>
              </a:rPr>
              <a:t>side </a:t>
            </a:r>
            <a:r>
              <a:rPr sz="2400" spc="110" dirty="0">
                <a:cs typeface="Arial"/>
              </a:rPr>
              <a:t>branch </a:t>
            </a:r>
            <a:r>
              <a:rPr sz="2400" spc="240" dirty="0">
                <a:cs typeface="Arial"/>
              </a:rPr>
              <a:t>(&gt; </a:t>
            </a:r>
            <a:r>
              <a:rPr sz="2400" spc="180" dirty="0">
                <a:cs typeface="Arial"/>
              </a:rPr>
              <a:t>2 </a:t>
            </a:r>
            <a:r>
              <a:rPr sz="2400" spc="240" dirty="0">
                <a:cs typeface="Arial"/>
              </a:rPr>
              <a:t>mm</a:t>
            </a:r>
            <a:r>
              <a:rPr sz="2400" spc="-235" dirty="0">
                <a:cs typeface="Arial"/>
              </a:rPr>
              <a:t> </a:t>
            </a:r>
            <a:r>
              <a:rPr sz="2400" spc="170" dirty="0">
                <a:cs typeface="Arial"/>
              </a:rPr>
              <a:t>of</a:t>
            </a:r>
            <a:endParaRPr sz="2400" dirty="0"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100" dirty="0">
                <a:cs typeface="Arial"/>
              </a:rPr>
              <a:t>diameter)</a:t>
            </a:r>
            <a:endParaRPr sz="2400" dirty="0"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ser\Desktop\gdgf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183787" cy="517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esktop\fgfg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78436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ser\Desktop\rfdfd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536504" cy="6291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33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 technique</a:t>
            </a:r>
            <a:endParaRPr lang="en-IN" dirty="0"/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technique</a:t>
            </a:r>
            <a:endParaRPr lang="en-IN" dirty="0"/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30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Culotte</a:t>
            </a:r>
            <a:r>
              <a:rPr lang="en-US" dirty="0" smtClean="0"/>
              <a:t> technique</a:t>
            </a:r>
            <a:endParaRPr lang="en-IN" dirty="0"/>
          </a:p>
        </p:txBody>
      </p:sp>
      <p:pic>
        <p:nvPicPr>
          <p:cNvPr id="4" name="Picture 19" descr="culottete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1446010"/>
            <a:ext cx="4320480" cy="49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49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ser\Desktop\d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92488" cy="664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Account for </a:t>
            </a:r>
            <a:r>
              <a:rPr lang="en-IN" dirty="0" smtClean="0"/>
              <a:t>16 -20 %  of PCI's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Procedural complications – 9%</a:t>
            </a:r>
          </a:p>
          <a:p>
            <a:endParaRPr lang="en-IN" dirty="0" smtClean="0"/>
          </a:p>
          <a:p>
            <a:r>
              <a:rPr lang="en-IN" dirty="0" err="1" smtClean="0"/>
              <a:t>Restenosis</a:t>
            </a:r>
            <a:r>
              <a:rPr lang="en-IN" dirty="0" smtClean="0"/>
              <a:t> as high as 36%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4760"/>
            <a:ext cx="7655892" cy="9951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7190" marR="5080" indent="-273685">
              <a:lnSpc>
                <a:spcPct val="100000"/>
              </a:lnSpc>
              <a:spcBef>
                <a:spcPts val="385"/>
              </a:spcBef>
              <a:tabLst>
                <a:tab pos="376555" algn="l"/>
              </a:tabLst>
            </a:pPr>
            <a:r>
              <a:rPr sz="1900" spc="-500" dirty="0" smtClean="0">
                <a:solidFill>
                  <a:srgbClr val="0AD0D9"/>
                </a:solidFill>
              </a:rPr>
              <a:t></a:t>
            </a:r>
            <a:r>
              <a:rPr sz="1900" spc="-500" dirty="0">
                <a:solidFill>
                  <a:srgbClr val="0AD0D9"/>
                </a:solidFill>
              </a:rPr>
              <a:t>	</a:t>
            </a:r>
            <a:r>
              <a:rPr sz="2000" spc="-13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It </a:t>
            </a:r>
            <a:r>
              <a:rPr sz="2000" spc="-17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provides </a:t>
            </a:r>
            <a:r>
              <a:rPr sz="2000" spc="-16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near-perfect </a:t>
            </a:r>
            <a:r>
              <a:rPr sz="2000" spc="-229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coverage </a:t>
            </a:r>
            <a:r>
              <a:rPr sz="2000" spc="-12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of </a:t>
            </a:r>
            <a:r>
              <a:rPr sz="2000" spc="-15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the </a:t>
            </a:r>
            <a:r>
              <a:rPr sz="2000" spc="-18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carina </a:t>
            </a:r>
            <a:r>
              <a:rPr sz="2000" spc="-42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&amp; </a:t>
            </a:r>
            <a:r>
              <a:rPr sz="2000" spc="-31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SB </a:t>
            </a:r>
            <a:r>
              <a:rPr sz="2000" spc="-14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ostium </a:t>
            </a:r>
            <a:r>
              <a:rPr sz="2000" spc="-16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at</a:t>
            </a:r>
            <a:r>
              <a:rPr sz="2000" spc="-38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 </a:t>
            </a:r>
            <a:r>
              <a:rPr sz="2000" spc="-15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the  </a:t>
            </a:r>
            <a:r>
              <a:rPr sz="2000" spc="-20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expense </a:t>
            </a:r>
            <a:r>
              <a:rPr sz="2000" spc="-12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of </a:t>
            </a:r>
            <a:r>
              <a:rPr sz="2000" spc="-18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an </a:t>
            </a:r>
            <a:r>
              <a:rPr sz="2000" spc="-22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excess </a:t>
            </a:r>
            <a:r>
              <a:rPr sz="2000" spc="-12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of </a:t>
            </a:r>
            <a:r>
              <a:rPr sz="2000" spc="-16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metal </a:t>
            </a:r>
            <a:r>
              <a:rPr sz="2000" spc="-18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covering </a:t>
            </a:r>
            <a:r>
              <a:rPr sz="2000" spc="-100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in </a:t>
            </a:r>
            <a:r>
              <a:rPr sz="2000" spc="-16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proximal</a:t>
            </a:r>
            <a:r>
              <a:rPr sz="2000" spc="-305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 </a:t>
            </a:r>
            <a:r>
              <a:rPr sz="2000" spc="-229" dirty="0">
                <a:solidFill>
                  <a:srgbClr val="000000"/>
                </a:solidFill>
                <a:latin typeface="Castellar" pitchFamily="18" charset="0"/>
                <a:cs typeface="DejaVu Serif"/>
              </a:rPr>
              <a:t>MB.</a:t>
            </a:r>
            <a:endParaRPr sz="2000" dirty="0">
              <a:latin typeface="Castellar" pitchFamily="18" charset="0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7610"/>
            <a:ext cx="8140516" cy="36349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285750" marR="99695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204" dirty="0">
                <a:cs typeface="DejaVu Serif"/>
              </a:rPr>
              <a:t>Best </a:t>
            </a:r>
            <a:r>
              <a:rPr sz="2000" spc="-160" dirty="0">
                <a:cs typeface="DejaVu Serif"/>
              </a:rPr>
              <a:t>immediate </a:t>
            </a:r>
            <a:r>
              <a:rPr sz="2000" spc="-175" dirty="0">
                <a:cs typeface="DejaVu Serif"/>
              </a:rPr>
              <a:t>angiographic </a:t>
            </a:r>
            <a:r>
              <a:rPr sz="2000" spc="-165" dirty="0">
                <a:cs typeface="DejaVu Serif"/>
              </a:rPr>
              <a:t>result </a:t>
            </a:r>
            <a:r>
              <a:rPr sz="2000" spc="-425" dirty="0">
                <a:cs typeface="DejaVu Serif"/>
              </a:rPr>
              <a:t>&amp; </a:t>
            </a:r>
            <a:r>
              <a:rPr sz="2000" spc="-155" dirty="0">
                <a:cs typeface="DejaVu Serif"/>
              </a:rPr>
              <a:t>theoretically </a:t>
            </a:r>
            <a:r>
              <a:rPr sz="2000" spc="-90" dirty="0">
                <a:cs typeface="DejaVu Serif"/>
              </a:rPr>
              <a:t>it</a:t>
            </a:r>
            <a:r>
              <a:rPr sz="2000" spc="-490" dirty="0">
                <a:cs typeface="DejaVu Serif"/>
              </a:rPr>
              <a:t> </a:t>
            </a:r>
            <a:r>
              <a:rPr sz="2000" spc="-200" dirty="0">
                <a:cs typeface="DejaVu Serif"/>
              </a:rPr>
              <a:t>may guarantee </a:t>
            </a:r>
            <a:r>
              <a:rPr sz="2000" spc="-235" dirty="0">
                <a:cs typeface="DejaVu Serif"/>
              </a:rPr>
              <a:t>a  </a:t>
            </a:r>
            <a:r>
              <a:rPr sz="2000" spc="-185" dirty="0">
                <a:cs typeface="DejaVu Serif"/>
              </a:rPr>
              <a:t>more </a:t>
            </a:r>
            <a:r>
              <a:rPr sz="2000" spc="-175" dirty="0">
                <a:cs typeface="DejaVu Serif"/>
              </a:rPr>
              <a:t>homogeneous </a:t>
            </a:r>
            <a:r>
              <a:rPr sz="2000" spc="-130" dirty="0">
                <a:cs typeface="DejaVu Serif"/>
              </a:rPr>
              <a:t>distribution </a:t>
            </a:r>
            <a:r>
              <a:rPr sz="2000" spc="-125" dirty="0">
                <a:cs typeface="DejaVu Serif"/>
              </a:rPr>
              <a:t>of </a:t>
            </a:r>
            <a:r>
              <a:rPr sz="2000" spc="-160" dirty="0">
                <a:cs typeface="DejaVu Serif"/>
              </a:rPr>
              <a:t>struts </a:t>
            </a:r>
            <a:r>
              <a:rPr sz="2000" spc="-425" dirty="0">
                <a:cs typeface="DejaVu Serif"/>
              </a:rPr>
              <a:t>&amp; </a:t>
            </a:r>
            <a:r>
              <a:rPr sz="2000" spc="-190" dirty="0">
                <a:cs typeface="DejaVu Serif"/>
              </a:rPr>
              <a:t>drug</a:t>
            </a:r>
            <a:r>
              <a:rPr sz="2000" spc="-415" dirty="0">
                <a:cs typeface="DejaVu Serif"/>
              </a:rPr>
              <a:t> </a:t>
            </a:r>
            <a:r>
              <a:rPr sz="2000" spc="-125" dirty="0">
                <a:cs typeface="DejaVu Serif"/>
              </a:rPr>
              <a:t>.</a:t>
            </a:r>
            <a:endParaRPr sz="2000" dirty="0">
              <a:cs typeface="DejaVu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Arial"/>
              <a:buChar char=""/>
            </a:pPr>
            <a:endParaRPr sz="2900" dirty="0"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200" dirty="0">
                <a:cs typeface="DejaVu Serif"/>
              </a:rPr>
              <a:t>Can be </a:t>
            </a:r>
            <a:r>
              <a:rPr sz="2000" spc="-190" dirty="0">
                <a:cs typeface="DejaVu Serif"/>
              </a:rPr>
              <a:t>used </a:t>
            </a:r>
            <a:r>
              <a:rPr sz="2000" spc="-100" dirty="0">
                <a:cs typeface="DejaVu Serif"/>
              </a:rPr>
              <a:t>in </a:t>
            </a:r>
            <a:r>
              <a:rPr sz="2000" spc="-130" dirty="0">
                <a:cs typeface="DejaVu Serif"/>
              </a:rPr>
              <a:t>all </a:t>
            </a:r>
            <a:r>
              <a:rPr sz="2000" spc="-150" dirty="0">
                <a:cs typeface="DejaVu Serif"/>
              </a:rPr>
              <a:t>bifurcation lesions </a:t>
            </a:r>
            <a:r>
              <a:rPr sz="2000" spc="-180" dirty="0">
                <a:cs typeface="DejaVu Serif"/>
              </a:rPr>
              <a:t>irrespective </a:t>
            </a:r>
            <a:r>
              <a:rPr sz="2000" spc="-125" dirty="0">
                <a:cs typeface="DejaVu Serif"/>
              </a:rPr>
              <a:t>of </a:t>
            </a:r>
            <a:r>
              <a:rPr sz="2000" spc="-150" dirty="0">
                <a:cs typeface="DejaVu Serif"/>
              </a:rPr>
              <a:t>bifurcation</a:t>
            </a:r>
            <a:r>
              <a:rPr sz="2000" spc="-415" dirty="0">
                <a:cs typeface="DejaVu Serif"/>
              </a:rPr>
              <a:t> </a:t>
            </a:r>
            <a:r>
              <a:rPr sz="2000" spc="-180" dirty="0">
                <a:cs typeface="DejaVu Serif"/>
              </a:rPr>
              <a:t>angle.</a:t>
            </a:r>
            <a:endParaRPr sz="2000" dirty="0"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2900" dirty="0"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130" dirty="0">
                <a:cs typeface="DejaVu Serif"/>
              </a:rPr>
              <a:t>Open-cell </a:t>
            </a:r>
            <a:r>
              <a:rPr sz="2000" spc="-165" dirty="0">
                <a:cs typeface="DejaVu Serif"/>
              </a:rPr>
              <a:t>stents </a:t>
            </a:r>
            <a:r>
              <a:rPr sz="2000" spc="-225" dirty="0">
                <a:cs typeface="DejaVu Serif"/>
              </a:rPr>
              <a:t>are </a:t>
            </a:r>
            <a:r>
              <a:rPr sz="2000" spc="-195" dirty="0">
                <a:cs typeface="DejaVu Serif"/>
              </a:rPr>
              <a:t>preferred </a:t>
            </a:r>
            <a:r>
              <a:rPr sz="2000" spc="-190" dirty="0">
                <a:cs typeface="DejaVu Serif"/>
              </a:rPr>
              <a:t>when </a:t>
            </a:r>
            <a:r>
              <a:rPr sz="2000" spc="-155" dirty="0">
                <a:cs typeface="DejaVu Serif"/>
              </a:rPr>
              <a:t>the </a:t>
            </a:r>
            <a:r>
              <a:rPr sz="2000" spc="-315" dirty="0">
                <a:cs typeface="DejaVu Serif"/>
              </a:rPr>
              <a:t>SB </a:t>
            </a:r>
            <a:r>
              <a:rPr sz="2000" spc="-175" dirty="0">
                <a:cs typeface="DejaVu Serif"/>
              </a:rPr>
              <a:t>diameter </a:t>
            </a:r>
            <a:r>
              <a:rPr sz="2000" spc="-150" dirty="0">
                <a:cs typeface="DejaVu Serif"/>
              </a:rPr>
              <a:t>is </a:t>
            </a:r>
            <a:r>
              <a:rPr sz="2000" spc="-465" dirty="0">
                <a:cs typeface="DejaVu Serif"/>
              </a:rPr>
              <a:t>&gt;3</a:t>
            </a:r>
            <a:r>
              <a:rPr sz="2000" spc="-395" dirty="0">
                <a:cs typeface="DejaVu Serif"/>
              </a:rPr>
              <a:t> </a:t>
            </a:r>
            <a:r>
              <a:rPr sz="2000" spc="-150" dirty="0">
                <a:cs typeface="DejaVu Serif"/>
              </a:rPr>
              <a:t>mm.</a:t>
            </a:r>
            <a:endParaRPr sz="2000" dirty="0"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2900" dirty="0"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190" dirty="0">
                <a:cs typeface="DejaVu Serif"/>
              </a:rPr>
              <a:t>Disadvantages</a:t>
            </a:r>
            <a:r>
              <a:rPr sz="2000" spc="-195" dirty="0">
                <a:cs typeface="DejaVu Serif"/>
              </a:rPr>
              <a:t> </a:t>
            </a:r>
            <a:r>
              <a:rPr sz="2000" dirty="0">
                <a:cs typeface="DejaVu Serif"/>
              </a:rPr>
              <a:t>–</a:t>
            </a:r>
          </a:p>
          <a:p>
            <a:pPr marL="285750" indent="-27305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155" dirty="0">
                <a:cs typeface="DejaVu Serif"/>
              </a:rPr>
              <a:t>Complexity</a:t>
            </a:r>
            <a:r>
              <a:rPr sz="2000" spc="-195" dirty="0">
                <a:cs typeface="DejaVu Serif"/>
              </a:rPr>
              <a:t> </a:t>
            </a:r>
            <a:r>
              <a:rPr sz="2000" spc="-100" dirty="0">
                <a:cs typeface="DejaVu Serif"/>
              </a:rPr>
              <a:t>in</a:t>
            </a:r>
            <a:r>
              <a:rPr sz="2000" spc="-195" dirty="0">
                <a:cs typeface="DejaVu Serif"/>
              </a:rPr>
              <a:t> </a:t>
            </a:r>
            <a:r>
              <a:rPr sz="2000" spc="-155" dirty="0">
                <a:cs typeface="DejaVu Serif"/>
              </a:rPr>
              <a:t>the</a:t>
            </a:r>
            <a:r>
              <a:rPr sz="2000" spc="-210" dirty="0">
                <a:cs typeface="DejaVu Serif"/>
              </a:rPr>
              <a:t> </a:t>
            </a:r>
            <a:r>
              <a:rPr sz="2000" spc="-180" dirty="0">
                <a:cs typeface="DejaVu Serif"/>
              </a:rPr>
              <a:t>rewiring</a:t>
            </a:r>
            <a:r>
              <a:rPr sz="2000" spc="-215" dirty="0">
                <a:cs typeface="DejaVu Serif"/>
              </a:rPr>
              <a:t> </a:t>
            </a:r>
            <a:r>
              <a:rPr sz="2000" spc="-125" dirty="0">
                <a:cs typeface="DejaVu Serif"/>
              </a:rPr>
              <a:t>of</a:t>
            </a:r>
            <a:r>
              <a:rPr sz="2000" spc="-95" dirty="0">
                <a:cs typeface="DejaVu Serif"/>
              </a:rPr>
              <a:t> </a:t>
            </a:r>
            <a:r>
              <a:rPr sz="2000" spc="-135" dirty="0">
                <a:cs typeface="DejaVu Serif"/>
              </a:rPr>
              <a:t>both</a:t>
            </a:r>
            <a:r>
              <a:rPr sz="2000" spc="-180" dirty="0">
                <a:cs typeface="DejaVu Serif"/>
              </a:rPr>
              <a:t> </a:t>
            </a:r>
            <a:r>
              <a:rPr sz="2000" spc="-190" dirty="0">
                <a:cs typeface="DejaVu Serif"/>
              </a:rPr>
              <a:t>branches</a:t>
            </a:r>
            <a:r>
              <a:rPr sz="2000" spc="-200" dirty="0">
                <a:cs typeface="DejaVu Serif"/>
              </a:rPr>
              <a:t> </a:t>
            </a:r>
            <a:r>
              <a:rPr sz="2000" spc="-165" dirty="0">
                <a:cs typeface="DejaVu Serif"/>
              </a:rPr>
              <a:t>through</a:t>
            </a:r>
            <a:r>
              <a:rPr sz="2000" spc="-210" dirty="0">
                <a:cs typeface="DejaVu Serif"/>
              </a:rPr>
              <a:t> </a:t>
            </a:r>
            <a:r>
              <a:rPr sz="2000" spc="-155" dirty="0">
                <a:cs typeface="DejaVu Serif"/>
              </a:rPr>
              <a:t>the</a:t>
            </a:r>
            <a:r>
              <a:rPr sz="2000" spc="-215" dirty="0">
                <a:cs typeface="DejaVu Serif"/>
              </a:rPr>
              <a:t> </a:t>
            </a:r>
            <a:r>
              <a:rPr sz="2000" spc="-155" dirty="0">
                <a:cs typeface="DejaVu Serif"/>
              </a:rPr>
              <a:t>stent</a:t>
            </a:r>
            <a:r>
              <a:rPr sz="2000" spc="-254" dirty="0">
                <a:cs typeface="DejaVu Serif"/>
              </a:rPr>
              <a:t> </a:t>
            </a:r>
            <a:r>
              <a:rPr sz="2000" spc="-160" dirty="0">
                <a:cs typeface="DejaVu Serif"/>
              </a:rPr>
              <a:t>struts,</a:t>
            </a:r>
            <a:endParaRPr sz="2000" dirty="0">
              <a:cs typeface="DejaVu Serif"/>
            </a:endParaRPr>
          </a:p>
          <a:p>
            <a:pPr marL="285750" indent="-27305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6385" algn="l"/>
              </a:tabLst>
            </a:pPr>
            <a:r>
              <a:rPr sz="2000" spc="-165" dirty="0">
                <a:cs typeface="DejaVu Serif"/>
              </a:rPr>
              <a:t>Not </a:t>
            </a:r>
            <a:r>
              <a:rPr sz="2000" spc="-175" dirty="0">
                <a:cs typeface="DejaVu Serif"/>
              </a:rPr>
              <a:t>advisable </a:t>
            </a:r>
            <a:r>
              <a:rPr sz="2000" spc="-100" dirty="0">
                <a:cs typeface="DejaVu Serif"/>
              </a:rPr>
              <a:t>if </a:t>
            </a:r>
            <a:r>
              <a:rPr sz="2000" spc="-135" dirty="0">
                <a:cs typeface="DejaVu Serif"/>
              </a:rPr>
              <a:t>both </a:t>
            </a:r>
            <a:r>
              <a:rPr sz="2000" spc="-190" dirty="0">
                <a:cs typeface="DejaVu Serif"/>
              </a:rPr>
              <a:t>branches </a:t>
            </a:r>
            <a:r>
              <a:rPr sz="2000" spc="-225" dirty="0">
                <a:cs typeface="DejaVu Serif"/>
              </a:rPr>
              <a:t>are </a:t>
            </a:r>
            <a:r>
              <a:rPr sz="2000" spc="-175" dirty="0">
                <a:cs typeface="DejaVu Serif"/>
              </a:rPr>
              <a:t>dissected </a:t>
            </a:r>
            <a:r>
              <a:rPr sz="2000" spc="-180" dirty="0">
                <a:cs typeface="DejaVu Serif"/>
              </a:rPr>
              <a:t>after</a:t>
            </a:r>
            <a:r>
              <a:rPr sz="2000" spc="-484" dirty="0">
                <a:cs typeface="DejaVu Serif"/>
              </a:rPr>
              <a:t> </a:t>
            </a:r>
            <a:r>
              <a:rPr sz="2000" spc="-145" dirty="0">
                <a:cs typeface="DejaVu Serif"/>
              </a:rPr>
              <a:t>predilatation</a:t>
            </a:r>
            <a:r>
              <a:rPr sz="2000" spc="-145" dirty="0">
                <a:latin typeface="DejaVu Serif"/>
                <a:cs typeface="DejaVu Serif"/>
              </a:rPr>
              <a:t>.</a:t>
            </a:r>
            <a:endParaRPr sz="2000" dirty="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DK crush</a:t>
            </a:r>
            <a:endParaRPr lang="en-IN" dirty="0"/>
          </a:p>
        </p:txBody>
      </p:sp>
      <p:pic>
        <p:nvPicPr>
          <p:cNvPr id="4" name="Picture 20" descr="1-s2_0-S0735109705017092-gr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9" y="1556791"/>
            <a:ext cx="3688002" cy="45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ser\Desktop\culot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4320480" cy="658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7020" marR="5080" indent="-274320">
              <a:lnSpc>
                <a:spcPts val="2050"/>
              </a:lnSpc>
              <a:spcBef>
                <a:spcPts val="35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347345" algn="l"/>
                <a:tab pos="347980" algn="l"/>
              </a:tabLst>
            </a:pPr>
            <a:r>
              <a:rPr sz="1900" spc="-155" dirty="0">
                <a:latin typeface="DejaVu Serif"/>
                <a:cs typeface="DejaVu Serif"/>
              </a:rPr>
              <a:t>immediate </a:t>
            </a:r>
            <a:r>
              <a:rPr sz="1900" spc="-170" dirty="0">
                <a:latin typeface="DejaVu Serif"/>
                <a:cs typeface="DejaVu Serif"/>
              </a:rPr>
              <a:t>patency </a:t>
            </a:r>
            <a:r>
              <a:rPr sz="1900" spc="-125" dirty="0">
                <a:latin typeface="DejaVu Serif"/>
                <a:cs typeface="DejaVu Serif"/>
              </a:rPr>
              <a:t>of </a:t>
            </a:r>
            <a:r>
              <a:rPr sz="1900" spc="-130" dirty="0">
                <a:latin typeface="DejaVu Serif"/>
                <a:cs typeface="DejaVu Serif"/>
              </a:rPr>
              <a:t>both </a:t>
            </a:r>
            <a:r>
              <a:rPr sz="1900" spc="-185" dirty="0">
                <a:latin typeface="DejaVu Serif"/>
                <a:cs typeface="DejaVu Serif"/>
              </a:rPr>
              <a:t>branches </a:t>
            </a:r>
            <a:r>
              <a:rPr sz="1900" spc="-145" dirty="0">
                <a:latin typeface="DejaVu Serif"/>
                <a:cs typeface="DejaVu Serif"/>
              </a:rPr>
              <a:t>is </a:t>
            </a:r>
            <a:r>
              <a:rPr sz="1900" spc="-195" dirty="0">
                <a:latin typeface="DejaVu Serif"/>
                <a:cs typeface="DejaVu Serif"/>
              </a:rPr>
              <a:t>assured </a:t>
            </a:r>
            <a:r>
              <a:rPr sz="1900" spc="-409" dirty="0">
                <a:latin typeface="DejaVu Serif"/>
                <a:cs typeface="DejaVu Serif"/>
              </a:rPr>
              <a:t>&amp; </a:t>
            </a:r>
            <a:r>
              <a:rPr sz="1900" spc="-170" dirty="0">
                <a:latin typeface="DejaVu Serif"/>
                <a:cs typeface="DejaVu Serif"/>
              </a:rPr>
              <a:t>therefore </a:t>
            </a:r>
            <a:r>
              <a:rPr sz="1900" spc="-85" dirty="0">
                <a:latin typeface="DejaVu Serif"/>
                <a:cs typeface="DejaVu Serif"/>
              </a:rPr>
              <a:t>it </a:t>
            </a:r>
            <a:r>
              <a:rPr sz="1900" spc="-140" dirty="0">
                <a:latin typeface="DejaVu Serif"/>
                <a:cs typeface="DejaVu Serif"/>
              </a:rPr>
              <a:t>should </a:t>
            </a:r>
            <a:r>
              <a:rPr sz="1900" spc="-195" dirty="0">
                <a:latin typeface="DejaVu Serif"/>
                <a:cs typeface="DejaVu Serif"/>
              </a:rPr>
              <a:t>be  </a:t>
            </a:r>
            <a:r>
              <a:rPr sz="1900" spc="-150" dirty="0">
                <a:latin typeface="DejaVu Serif"/>
                <a:cs typeface="DejaVu Serif"/>
              </a:rPr>
              <a:t>applied</a:t>
            </a:r>
            <a:r>
              <a:rPr sz="1900" spc="-100" dirty="0">
                <a:latin typeface="DejaVu Serif"/>
                <a:cs typeface="DejaVu Serif"/>
              </a:rPr>
              <a:t> in</a:t>
            </a:r>
            <a:r>
              <a:rPr sz="1900" spc="-200" dirty="0">
                <a:latin typeface="DejaVu Serif"/>
                <a:cs typeface="DejaVu Serif"/>
              </a:rPr>
              <a:t> </a:t>
            </a:r>
            <a:r>
              <a:rPr sz="1900" spc="-135" dirty="0">
                <a:latin typeface="DejaVu Serif"/>
                <a:cs typeface="DejaVu Serif"/>
              </a:rPr>
              <a:t>conditions</a:t>
            </a:r>
            <a:r>
              <a:rPr sz="1900" spc="-210" dirty="0">
                <a:latin typeface="DejaVu Serif"/>
                <a:cs typeface="DejaVu Serif"/>
              </a:rPr>
              <a:t> </a:t>
            </a:r>
            <a:r>
              <a:rPr sz="1900" spc="-125" dirty="0">
                <a:latin typeface="DejaVu Serif"/>
                <a:cs typeface="DejaVu Serif"/>
              </a:rPr>
              <a:t>of</a:t>
            </a:r>
            <a:r>
              <a:rPr sz="1900" spc="-55" dirty="0">
                <a:latin typeface="DejaVu Serif"/>
                <a:cs typeface="DejaVu Serif"/>
              </a:rPr>
              <a:t> </a:t>
            </a:r>
            <a:r>
              <a:rPr sz="1900" b="1" spc="90" dirty="0">
                <a:latin typeface="Times New Roman"/>
                <a:cs typeface="Times New Roman"/>
              </a:rPr>
              <a:t>instability</a:t>
            </a:r>
            <a:r>
              <a:rPr sz="1900" b="1" spc="-105" dirty="0">
                <a:latin typeface="Times New Roman"/>
                <a:cs typeface="Times New Roman"/>
              </a:rPr>
              <a:t> </a:t>
            </a:r>
            <a:r>
              <a:rPr sz="1900" b="1" spc="80" dirty="0">
                <a:latin typeface="Times New Roman"/>
                <a:cs typeface="Times New Roman"/>
              </a:rPr>
              <a:t>or</a:t>
            </a:r>
            <a:r>
              <a:rPr sz="1900" b="1" spc="-120" dirty="0">
                <a:latin typeface="Times New Roman"/>
                <a:cs typeface="Times New Roman"/>
              </a:rPr>
              <a:t> </a:t>
            </a:r>
            <a:r>
              <a:rPr sz="1900" b="1" spc="130" dirty="0">
                <a:latin typeface="Times New Roman"/>
                <a:cs typeface="Times New Roman"/>
              </a:rPr>
              <a:t>when</a:t>
            </a:r>
            <a:r>
              <a:rPr sz="1900" b="1" spc="-60" dirty="0">
                <a:latin typeface="Times New Roman"/>
                <a:cs typeface="Times New Roman"/>
              </a:rPr>
              <a:t> </a:t>
            </a:r>
            <a:r>
              <a:rPr sz="1900" b="1" spc="145" dirty="0">
                <a:latin typeface="Times New Roman"/>
                <a:cs typeface="Times New Roman"/>
              </a:rPr>
              <a:t>the</a:t>
            </a:r>
            <a:r>
              <a:rPr sz="1900" b="1" spc="-105" dirty="0">
                <a:latin typeface="Times New Roman"/>
                <a:cs typeface="Times New Roman"/>
              </a:rPr>
              <a:t> </a:t>
            </a:r>
            <a:r>
              <a:rPr sz="1900" b="1" spc="105" dirty="0">
                <a:latin typeface="Times New Roman"/>
                <a:cs typeface="Times New Roman"/>
              </a:rPr>
              <a:t>anatomy</a:t>
            </a:r>
            <a:r>
              <a:rPr sz="1900" b="1" spc="-150" dirty="0">
                <a:latin typeface="Times New Roman"/>
                <a:cs typeface="Times New Roman"/>
              </a:rPr>
              <a:t> </a:t>
            </a:r>
            <a:r>
              <a:rPr sz="1900" b="1" spc="85" dirty="0">
                <a:latin typeface="Times New Roman"/>
                <a:cs typeface="Times New Roman"/>
              </a:rPr>
              <a:t>appears</a:t>
            </a:r>
            <a:r>
              <a:rPr sz="1900" b="1" spc="-114" dirty="0">
                <a:latin typeface="Times New Roman"/>
                <a:cs typeface="Times New Roman"/>
              </a:rPr>
              <a:t> </a:t>
            </a:r>
            <a:r>
              <a:rPr sz="1900" b="1" spc="110" dirty="0">
                <a:latin typeface="Times New Roman"/>
                <a:cs typeface="Times New Roman"/>
              </a:rPr>
              <a:t>complex.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Arial"/>
              <a:buChar char=""/>
            </a:pPr>
            <a:endParaRPr sz="23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140" dirty="0">
                <a:latin typeface="DejaVu Serif"/>
                <a:cs typeface="DejaVu Serif"/>
              </a:rPr>
              <a:t>should </a:t>
            </a:r>
            <a:r>
              <a:rPr sz="1900" spc="-195" dirty="0">
                <a:latin typeface="DejaVu Serif"/>
                <a:cs typeface="DejaVu Serif"/>
              </a:rPr>
              <a:t>be </a:t>
            </a:r>
            <a:r>
              <a:rPr sz="1900" spc="-170" dirty="0">
                <a:latin typeface="DejaVu Serif"/>
                <a:cs typeface="DejaVu Serif"/>
              </a:rPr>
              <a:t>avoided </a:t>
            </a:r>
            <a:r>
              <a:rPr sz="1900" spc="-100" dirty="0">
                <a:latin typeface="DejaVu Serif"/>
                <a:cs typeface="DejaVu Serif"/>
              </a:rPr>
              <a:t>in </a:t>
            </a:r>
            <a:r>
              <a:rPr sz="1900" spc="-170" dirty="0">
                <a:latin typeface="DejaVu Serif"/>
                <a:cs typeface="DejaVu Serif"/>
              </a:rPr>
              <a:t>wide </a:t>
            </a:r>
            <a:r>
              <a:rPr sz="1900" spc="-185" dirty="0">
                <a:latin typeface="DejaVu Serif"/>
                <a:cs typeface="DejaVu Serif"/>
              </a:rPr>
              <a:t>angle</a:t>
            </a:r>
            <a:r>
              <a:rPr sz="1900" spc="-270" dirty="0">
                <a:latin typeface="DejaVu Serif"/>
                <a:cs typeface="DejaVu Serif"/>
              </a:rPr>
              <a:t> </a:t>
            </a:r>
            <a:r>
              <a:rPr sz="1900" spc="-150" dirty="0">
                <a:latin typeface="DejaVu Serif"/>
                <a:cs typeface="DejaVu Serif"/>
              </a:rPr>
              <a:t>bifurcations.</a:t>
            </a:r>
            <a:endParaRPr sz="1900" dirty="0">
              <a:latin typeface="DejaVu Serif"/>
              <a:cs typeface="DejaVu Serif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110" dirty="0">
                <a:latin typeface="DejaVu Serif"/>
                <a:cs typeface="DejaVu Serif"/>
              </a:rPr>
              <a:t>Only </a:t>
            </a:r>
            <a:r>
              <a:rPr sz="1900" spc="-300" dirty="0">
                <a:latin typeface="DejaVu Serif"/>
                <a:cs typeface="DejaVu Serif"/>
              </a:rPr>
              <a:t>SB </a:t>
            </a:r>
            <a:r>
              <a:rPr sz="1900" spc="-185" dirty="0">
                <a:latin typeface="DejaVu Serif"/>
                <a:cs typeface="DejaVu Serif"/>
              </a:rPr>
              <a:t>has </a:t>
            </a:r>
            <a:r>
              <a:rPr sz="1900" spc="-120" dirty="0">
                <a:latin typeface="DejaVu Serif"/>
                <a:cs typeface="DejaVu Serif"/>
              </a:rPr>
              <a:t>to </a:t>
            </a:r>
            <a:r>
              <a:rPr sz="1900" spc="-195" dirty="0">
                <a:latin typeface="DejaVu Serif"/>
                <a:cs typeface="DejaVu Serif"/>
              </a:rPr>
              <a:t>be </a:t>
            </a:r>
            <a:r>
              <a:rPr sz="1900" spc="-155" dirty="0">
                <a:latin typeface="DejaVu Serif"/>
                <a:cs typeface="DejaVu Serif"/>
              </a:rPr>
              <a:t>re-wired </a:t>
            </a:r>
            <a:r>
              <a:rPr sz="1900" spc="-409" dirty="0">
                <a:latin typeface="DejaVu Serif"/>
                <a:cs typeface="DejaVu Serif"/>
              </a:rPr>
              <a:t>&amp; </a:t>
            </a:r>
            <a:r>
              <a:rPr sz="1900" spc="-114" dirty="0">
                <a:latin typeface="DejaVu Serif"/>
                <a:cs typeface="DejaVu Serif"/>
              </a:rPr>
              <a:t>not </a:t>
            </a:r>
            <a:r>
              <a:rPr sz="1900" spc="-130" dirty="0">
                <a:latin typeface="DejaVu Serif"/>
                <a:cs typeface="DejaVu Serif"/>
              </a:rPr>
              <a:t>both </a:t>
            </a:r>
            <a:r>
              <a:rPr sz="1900" spc="-185" dirty="0">
                <a:latin typeface="DejaVu Serif"/>
                <a:cs typeface="DejaVu Serif"/>
              </a:rPr>
              <a:t>branches </a:t>
            </a:r>
            <a:r>
              <a:rPr sz="1900" spc="-220" dirty="0">
                <a:latin typeface="DejaVu Serif"/>
                <a:cs typeface="DejaVu Serif"/>
              </a:rPr>
              <a:t>as </a:t>
            </a:r>
            <a:r>
              <a:rPr sz="1900" spc="-95" dirty="0">
                <a:latin typeface="DejaVu Serif"/>
                <a:cs typeface="DejaVu Serif"/>
              </a:rPr>
              <a:t>in </a:t>
            </a:r>
            <a:r>
              <a:rPr sz="1900" spc="-145" dirty="0">
                <a:latin typeface="DejaVu Serif"/>
                <a:cs typeface="DejaVu Serif"/>
              </a:rPr>
              <a:t>culotte</a:t>
            </a:r>
            <a:r>
              <a:rPr sz="1900" spc="-180" dirty="0">
                <a:latin typeface="DejaVu Serif"/>
                <a:cs typeface="DejaVu Serif"/>
              </a:rPr>
              <a:t> </a:t>
            </a:r>
            <a:r>
              <a:rPr sz="1900" spc="-155" dirty="0">
                <a:latin typeface="DejaVu Serif"/>
                <a:cs typeface="DejaVu Serif"/>
              </a:rPr>
              <a:t>technique.</a:t>
            </a:r>
            <a:endParaRPr sz="1900" dirty="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Arial"/>
              <a:buChar char=""/>
            </a:pPr>
            <a:endParaRPr sz="2350" dirty="0">
              <a:latin typeface="Times New Roman"/>
              <a:cs typeface="Times New Roman"/>
            </a:endParaRPr>
          </a:p>
          <a:p>
            <a:pPr marL="285115" indent="-272415">
              <a:lnSpc>
                <a:spcPts val="2165"/>
              </a:lnSpc>
              <a:buClr>
                <a:srgbClr val="0AD0D9"/>
              </a:buClr>
              <a:buSzPct val="9473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900" spc="-155" dirty="0">
                <a:latin typeface="DejaVu Serif"/>
                <a:cs typeface="DejaVu Serif"/>
              </a:rPr>
              <a:t>The </a:t>
            </a:r>
            <a:r>
              <a:rPr sz="1900" spc="-175" dirty="0">
                <a:latin typeface="DejaVu Serif"/>
                <a:cs typeface="DejaVu Serif"/>
              </a:rPr>
              <a:t>crush </a:t>
            </a:r>
            <a:r>
              <a:rPr sz="1900" spc="-155" dirty="0">
                <a:latin typeface="DejaVu Serif"/>
                <a:cs typeface="DejaVu Serif"/>
              </a:rPr>
              <a:t>technique </a:t>
            </a:r>
            <a:r>
              <a:rPr sz="1900" spc="-185" dirty="0">
                <a:latin typeface="DejaVu Serif"/>
                <a:cs typeface="DejaVu Serif"/>
              </a:rPr>
              <a:t>has </a:t>
            </a:r>
            <a:r>
              <a:rPr sz="1900" spc="-175" dirty="0">
                <a:latin typeface="DejaVu Serif"/>
                <a:cs typeface="DejaVu Serif"/>
              </a:rPr>
              <a:t>evolved </a:t>
            </a:r>
            <a:r>
              <a:rPr sz="1900" spc="-165" dirty="0">
                <a:latin typeface="DejaVu Serif"/>
                <a:cs typeface="DejaVu Serif"/>
              </a:rPr>
              <a:t>and </a:t>
            </a:r>
            <a:r>
              <a:rPr sz="1900" spc="-145" dirty="0">
                <a:latin typeface="DejaVu Serif"/>
                <a:cs typeface="DejaVu Serif"/>
              </a:rPr>
              <a:t>is </a:t>
            </a:r>
            <a:r>
              <a:rPr sz="1900" spc="-195" dirty="0">
                <a:latin typeface="DejaVu Serif"/>
                <a:cs typeface="DejaVu Serif"/>
              </a:rPr>
              <a:t>nowadays </a:t>
            </a:r>
            <a:r>
              <a:rPr sz="1900" spc="-170" dirty="0">
                <a:latin typeface="DejaVu Serif"/>
                <a:cs typeface="DejaVu Serif"/>
              </a:rPr>
              <a:t>performed </a:t>
            </a:r>
            <a:r>
              <a:rPr sz="1900" spc="-135" dirty="0">
                <a:latin typeface="DejaVu Serif"/>
                <a:cs typeface="DejaVu Serif"/>
              </a:rPr>
              <a:t>with </a:t>
            </a:r>
            <a:r>
              <a:rPr sz="1900" spc="-180" dirty="0">
                <a:latin typeface="DejaVu Serif"/>
                <a:cs typeface="DejaVu Serif"/>
              </a:rPr>
              <a:t>less</a:t>
            </a:r>
            <a:r>
              <a:rPr sz="1900" spc="-260" dirty="0">
                <a:latin typeface="DejaVu Serif"/>
                <a:cs typeface="DejaVu Serif"/>
              </a:rPr>
              <a:t> </a:t>
            </a:r>
            <a:r>
              <a:rPr sz="1900" spc="-155" dirty="0">
                <a:latin typeface="DejaVu Serif"/>
                <a:cs typeface="DejaVu Serif"/>
              </a:rPr>
              <a:t>stent</a:t>
            </a:r>
            <a:endParaRPr sz="1900" dirty="0">
              <a:latin typeface="DejaVu Serif"/>
              <a:cs typeface="DejaVu Serif"/>
            </a:endParaRPr>
          </a:p>
          <a:p>
            <a:pPr marL="285115">
              <a:lnSpc>
                <a:spcPts val="2165"/>
              </a:lnSpc>
            </a:pPr>
            <a:r>
              <a:rPr sz="1900" spc="-145" dirty="0">
                <a:latin typeface="DejaVu Serif"/>
                <a:cs typeface="DejaVu Serif"/>
              </a:rPr>
              <a:t>protrusion </a:t>
            </a:r>
            <a:r>
              <a:rPr sz="1900" spc="-110" dirty="0">
                <a:latin typeface="DejaVu Serif"/>
                <a:cs typeface="DejaVu Serif"/>
              </a:rPr>
              <a:t>into </a:t>
            </a:r>
            <a:r>
              <a:rPr sz="1900" spc="-150" dirty="0">
                <a:latin typeface="DejaVu Serif"/>
                <a:cs typeface="DejaVu Serif"/>
              </a:rPr>
              <a:t>the </a:t>
            </a:r>
            <a:r>
              <a:rPr sz="1900" spc="-250" dirty="0">
                <a:latin typeface="DejaVu Serif"/>
                <a:cs typeface="DejaVu Serif"/>
              </a:rPr>
              <a:t>MB </a:t>
            </a:r>
            <a:r>
              <a:rPr sz="1900" spc="-120" dirty="0">
                <a:latin typeface="DejaVu Serif"/>
                <a:cs typeface="DejaVu Serif"/>
              </a:rPr>
              <a:t>(i.e., mini-crush) </a:t>
            </a:r>
            <a:r>
              <a:rPr sz="1900" spc="-409" dirty="0">
                <a:latin typeface="DejaVu Serif"/>
                <a:cs typeface="DejaVu Serif"/>
              </a:rPr>
              <a:t>&amp; </a:t>
            </a:r>
            <a:r>
              <a:rPr sz="1900" spc="-160" dirty="0">
                <a:latin typeface="DejaVu Serif"/>
                <a:cs typeface="DejaVu Serif"/>
              </a:rPr>
              <a:t>mandatory </a:t>
            </a:r>
            <a:r>
              <a:rPr sz="1900" spc="-155" dirty="0">
                <a:latin typeface="DejaVu Serif"/>
                <a:cs typeface="DejaVu Serif"/>
              </a:rPr>
              <a:t>2-step</a:t>
            </a:r>
            <a:r>
              <a:rPr sz="1900" spc="-105" dirty="0">
                <a:latin typeface="DejaVu Serif"/>
                <a:cs typeface="DejaVu Serif"/>
              </a:rPr>
              <a:t> </a:t>
            </a:r>
            <a:r>
              <a:rPr sz="1900" spc="-180" dirty="0">
                <a:latin typeface="DejaVu Serif"/>
                <a:cs typeface="DejaVu Serif"/>
              </a:rPr>
              <a:t>FKI.</a:t>
            </a:r>
            <a:endParaRPr sz="1900" dirty="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85115" marR="168275" indent="-272415">
              <a:lnSpc>
                <a:spcPts val="2050"/>
              </a:lnSpc>
              <a:spcBef>
                <a:spcPts val="5"/>
              </a:spcBef>
              <a:buClr>
                <a:srgbClr val="0AD0D9"/>
              </a:buClr>
              <a:buSzPct val="9473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900" spc="-204" dirty="0">
                <a:latin typeface="DejaVu Serif"/>
                <a:cs typeface="DejaVu Serif"/>
              </a:rPr>
              <a:t>crush” </a:t>
            </a:r>
            <a:r>
              <a:rPr sz="1900" spc="-155" dirty="0">
                <a:latin typeface="DejaVu Serif"/>
                <a:cs typeface="DejaVu Serif"/>
              </a:rPr>
              <a:t>technique </a:t>
            </a:r>
            <a:r>
              <a:rPr sz="1900" spc="-185" dirty="0">
                <a:latin typeface="DejaVu Serif"/>
                <a:cs typeface="DejaVu Serif"/>
              </a:rPr>
              <a:t>can </a:t>
            </a:r>
            <a:r>
              <a:rPr sz="1900" spc="-170" dirty="0">
                <a:latin typeface="DejaVu Serif"/>
                <a:cs typeface="DejaVu Serif"/>
              </a:rPr>
              <a:t>therefore </a:t>
            </a:r>
            <a:r>
              <a:rPr sz="1900" spc="-195" dirty="0">
                <a:latin typeface="DejaVu Serif"/>
                <a:cs typeface="DejaVu Serif"/>
              </a:rPr>
              <a:t>be </a:t>
            </a:r>
            <a:r>
              <a:rPr sz="1900" spc="-170" dirty="0">
                <a:latin typeface="DejaVu Serif"/>
                <a:cs typeface="DejaVu Serif"/>
              </a:rPr>
              <a:t>considered </a:t>
            </a:r>
            <a:r>
              <a:rPr sz="1900" spc="-220" dirty="0">
                <a:latin typeface="DejaVu Serif"/>
                <a:cs typeface="DejaVu Serif"/>
              </a:rPr>
              <a:t>as </a:t>
            </a:r>
            <a:r>
              <a:rPr sz="1900" spc="-225" dirty="0">
                <a:latin typeface="DejaVu Serif"/>
                <a:cs typeface="DejaVu Serif"/>
              </a:rPr>
              <a:t>a </a:t>
            </a:r>
            <a:r>
              <a:rPr sz="1900" spc="-155" dirty="0">
                <a:latin typeface="DejaVu Serif"/>
                <a:cs typeface="DejaVu Serif"/>
              </a:rPr>
              <a:t>sort </a:t>
            </a:r>
            <a:r>
              <a:rPr sz="1900" spc="-125" dirty="0">
                <a:latin typeface="DejaVu Serif"/>
                <a:cs typeface="DejaVu Serif"/>
              </a:rPr>
              <a:t>of simplified </a:t>
            </a:r>
            <a:r>
              <a:rPr sz="1900" spc="-190" dirty="0">
                <a:latin typeface="DejaVu Serif"/>
                <a:cs typeface="DejaVu Serif"/>
              </a:rPr>
              <a:t>“culottes”  </a:t>
            </a:r>
            <a:r>
              <a:rPr sz="1900" spc="-155" dirty="0">
                <a:latin typeface="DejaVu Serif"/>
                <a:cs typeface="DejaVu Serif"/>
              </a:rPr>
              <a:t>technique</a:t>
            </a:r>
            <a:endParaRPr sz="1900" dirty="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Arial"/>
              <a:buChar char=""/>
            </a:pPr>
            <a:endParaRPr sz="235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2170"/>
              </a:lnSpc>
              <a:buClr>
                <a:srgbClr val="0AD0D9"/>
              </a:buClr>
              <a:buSzPct val="9473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155" dirty="0">
                <a:latin typeface="DejaVu Serif"/>
                <a:cs typeface="DejaVu Serif"/>
              </a:rPr>
              <a:t>The </a:t>
            </a:r>
            <a:r>
              <a:rPr sz="1900" spc="-125" dirty="0">
                <a:latin typeface="DejaVu Serif"/>
                <a:cs typeface="DejaVu Serif"/>
              </a:rPr>
              <a:t>mini-crush </a:t>
            </a:r>
            <a:r>
              <a:rPr sz="1900" spc="-195" dirty="0">
                <a:latin typeface="DejaVu Serif"/>
                <a:cs typeface="DejaVu Serif"/>
              </a:rPr>
              <a:t>may </a:t>
            </a:r>
            <a:r>
              <a:rPr sz="1900" spc="-190" dirty="0">
                <a:latin typeface="DejaVu Serif"/>
                <a:cs typeface="DejaVu Serif"/>
              </a:rPr>
              <a:t>be </a:t>
            </a:r>
            <a:r>
              <a:rPr sz="1900" spc="-175" dirty="0">
                <a:latin typeface="DejaVu Serif"/>
                <a:cs typeface="DejaVu Serif"/>
              </a:rPr>
              <a:t>associated </a:t>
            </a:r>
            <a:r>
              <a:rPr sz="1900" spc="-130" dirty="0">
                <a:latin typeface="DejaVu Serif"/>
                <a:cs typeface="DejaVu Serif"/>
              </a:rPr>
              <a:t>with </a:t>
            </a:r>
            <a:r>
              <a:rPr sz="1900" spc="-180" dirty="0">
                <a:latin typeface="DejaVu Serif"/>
                <a:cs typeface="DejaVu Serif"/>
              </a:rPr>
              <a:t>more </a:t>
            </a:r>
            <a:r>
              <a:rPr sz="1900" spc="-165" dirty="0">
                <a:latin typeface="DejaVu Serif"/>
                <a:cs typeface="DejaVu Serif"/>
              </a:rPr>
              <a:t>complete </a:t>
            </a:r>
            <a:r>
              <a:rPr sz="1900" spc="-135" dirty="0">
                <a:latin typeface="DejaVu Serif"/>
                <a:cs typeface="DejaVu Serif"/>
              </a:rPr>
              <a:t>endothelialisation</a:t>
            </a:r>
            <a:r>
              <a:rPr sz="1900" spc="-305" dirty="0">
                <a:latin typeface="DejaVu Serif"/>
                <a:cs typeface="DejaVu Serif"/>
              </a:rPr>
              <a:t> </a:t>
            </a:r>
            <a:r>
              <a:rPr sz="1900" spc="-160" dirty="0">
                <a:latin typeface="DejaVu Serif"/>
                <a:cs typeface="DejaVu Serif"/>
              </a:rPr>
              <a:t>and</a:t>
            </a:r>
            <a:endParaRPr sz="1900" dirty="0">
              <a:latin typeface="DejaVu Serif"/>
              <a:cs typeface="DejaVu Serif"/>
            </a:endParaRPr>
          </a:p>
          <a:p>
            <a:pPr marL="286385">
              <a:lnSpc>
                <a:spcPts val="2170"/>
              </a:lnSpc>
            </a:pPr>
            <a:r>
              <a:rPr sz="1900" spc="-185" dirty="0">
                <a:latin typeface="DejaVu Serif"/>
                <a:cs typeface="DejaVu Serif"/>
              </a:rPr>
              <a:t>easier </a:t>
            </a:r>
            <a:r>
              <a:rPr sz="1900" spc="-160" dirty="0">
                <a:latin typeface="DejaVu Serif"/>
                <a:cs typeface="DejaVu Serif"/>
              </a:rPr>
              <a:t>re-crossing </a:t>
            </a:r>
            <a:r>
              <a:rPr sz="1900" spc="-125" dirty="0">
                <a:latin typeface="DejaVu Serif"/>
                <a:cs typeface="DejaVu Serif"/>
              </a:rPr>
              <a:t>of </a:t>
            </a:r>
            <a:r>
              <a:rPr sz="1900" spc="-150" dirty="0">
                <a:latin typeface="DejaVu Serif"/>
                <a:cs typeface="DejaVu Serif"/>
              </a:rPr>
              <a:t>the </a:t>
            </a:r>
            <a:r>
              <a:rPr sz="1900" spc="-175" dirty="0">
                <a:latin typeface="DejaVu Serif"/>
                <a:cs typeface="DejaVu Serif"/>
              </a:rPr>
              <a:t>crushed</a:t>
            </a:r>
            <a:r>
              <a:rPr sz="1900" spc="-275" dirty="0">
                <a:latin typeface="DejaVu Serif"/>
                <a:cs typeface="DejaVu Serif"/>
              </a:rPr>
              <a:t> </a:t>
            </a:r>
            <a:r>
              <a:rPr sz="1900" spc="-150" dirty="0">
                <a:latin typeface="DejaVu Serif"/>
                <a:cs typeface="DejaVu Serif"/>
              </a:rPr>
              <a:t>stent.</a:t>
            </a:r>
            <a:endParaRPr sz="1900" dirty="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008" y="359663"/>
            <a:ext cx="6746748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1846326"/>
            <a:ext cx="8626475" cy="42913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54659" marR="1312545" indent="-256540">
              <a:lnSpc>
                <a:spcPct val="80000"/>
              </a:lnSpc>
              <a:spcBef>
                <a:spcPts val="509"/>
              </a:spcBef>
              <a:buSzPct val="94117"/>
              <a:buAutoNum type="arabicPeriod"/>
              <a:tabLst>
                <a:tab pos="405130" algn="l"/>
              </a:tabLst>
            </a:pPr>
            <a:r>
              <a:rPr sz="1700" spc="80" dirty="0">
                <a:latin typeface="Arial"/>
                <a:cs typeface="Arial"/>
              </a:rPr>
              <a:t>Nordic </a:t>
            </a:r>
            <a:r>
              <a:rPr sz="1700" spc="40" dirty="0">
                <a:latin typeface="Arial"/>
                <a:cs typeface="Arial"/>
              </a:rPr>
              <a:t>I: </a:t>
            </a:r>
            <a:r>
              <a:rPr sz="1700" spc="80" dirty="0">
                <a:latin typeface="Arial"/>
                <a:cs typeface="Arial"/>
              </a:rPr>
              <a:t>provisional </a:t>
            </a:r>
            <a:r>
              <a:rPr sz="1700" spc="35" dirty="0">
                <a:latin typeface="Arial"/>
                <a:cs typeface="Arial"/>
              </a:rPr>
              <a:t>T </a:t>
            </a:r>
            <a:r>
              <a:rPr sz="1700" spc="95" dirty="0">
                <a:latin typeface="Arial"/>
                <a:cs typeface="Arial"/>
              </a:rPr>
              <a:t>stenting </a:t>
            </a:r>
            <a:r>
              <a:rPr sz="1700" dirty="0">
                <a:latin typeface="Arial"/>
                <a:cs typeface="Arial"/>
              </a:rPr>
              <a:t>as </a:t>
            </a:r>
            <a:r>
              <a:rPr sz="1700" spc="110" dirty="0">
                <a:latin typeface="Arial"/>
                <a:cs typeface="Arial"/>
              </a:rPr>
              <a:t>good </a:t>
            </a:r>
            <a:r>
              <a:rPr sz="1700" dirty="0">
                <a:latin typeface="Arial"/>
                <a:cs typeface="Arial"/>
              </a:rPr>
              <a:t>as </a:t>
            </a:r>
            <a:r>
              <a:rPr sz="1700" spc="65" dirty="0">
                <a:latin typeface="Arial"/>
                <a:cs typeface="Arial"/>
              </a:rPr>
              <a:t>systematic </a:t>
            </a:r>
            <a:r>
              <a:rPr sz="1700" spc="60" dirty="0">
                <a:latin typeface="Arial"/>
                <a:cs typeface="Arial"/>
              </a:rPr>
              <a:t>side </a:t>
            </a:r>
            <a:r>
              <a:rPr sz="1700" spc="75" dirty="0">
                <a:latin typeface="Arial"/>
                <a:cs typeface="Arial"/>
              </a:rPr>
              <a:t>branch  </a:t>
            </a:r>
            <a:r>
              <a:rPr sz="1700" spc="100" dirty="0">
                <a:latin typeface="Arial"/>
                <a:cs typeface="Arial"/>
              </a:rPr>
              <a:t>stenting</a:t>
            </a:r>
            <a:endParaRPr sz="1700">
              <a:latin typeface="Arial"/>
              <a:cs typeface="Arial"/>
            </a:endParaRPr>
          </a:p>
          <a:p>
            <a:pPr marL="454659" indent="-256540">
              <a:lnSpc>
                <a:spcPct val="100000"/>
              </a:lnSpc>
              <a:spcBef>
                <a:spcPts val="2030"/>
              </a:spcBef>
              <a:buSzPct val="94117"/>
              <a:buAutoNum type="arabicPeriod"/>
              <a:tabLst>
                <a:tab pos="405130" algn="l"/>
              </a:tabLst>
            </a:pPr>
            <a:r>
              <a:rPr sz="1700" spc="80" dirty="0">
                <a:latin typeface="Arial"/>
                <a:cs typeface="Arial"/>
              </a:rPr>
              <a:t>Nordic </a:t>
            </a:r>
            <a:r>
              <a:rPr sz="1700" spc="30" dirty="0">
                <a:latin typeface="Arial"/>
                <a:cs typeface="Arial"/>
              </a:rPr>
              <a:t>II: </a:t>
            </a:r>
            <a:r>
              <a:rPr sz="1700" spc="80" dirty="0">
                <a:latin typeface="Arial"/>
                <a:cs typeface="Arial"/>
              </a:rPr>
              <a:t>Culotte </a:t>
            </a:r>
            <a:r>
              <a:rPr sz="1700" spc="90" dirty="0">
                <a:latin typeface="Arial"/>
                <a:cs typeface="Arial"/>
              </a:rPr>
              <a:t>better than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60" dirty="0">
                <a:latin typeface="Arial"/>
                <a:cs typeface="Arial"/>
              </a:rPr>
              <a:t>Crush</a:t>
            </a:r>
            <a:endParaRPr sz="1700">
              <a:latin typeface="Arial"/>
              <a:cs typeface="Arial"/>
            </a:endParaRPr>
          </a:p>
          <a:p>
            <a:pPr marL="539750" indent="-273050">
              <a:lnSpc>
                <a:spcPct val="100000"/>
              </a:lnSpc>
              <a:spcBef>
                <a:spcPts val="2014"/>
              </a:spcBef>
              <a:buSzPct val="94117"/>
              <a:buAutoNum type="arabicPeriod"/>
              <a:tabLst>
                <a:tab pos="540385" algn="l"/>
              </a:tabLst>
            </a:pPr>
            <a:r>
              <a:rPr sz="1700" spc="40" dirty="0">
                <a:latin typeface="Arial"/>
                <a:cs typeface="Arial"/>
              </a:rPr>
              <a:t>Cactus: </a:t>
            </a:r>
            <a:r>
              <a:rPr sz="1700" spc="80" dirty="0">
                <a:latin typeface="Arial"/>
                <a:cs typeface="Arial"/>
              </a:rPr>
              <a:t>provisional </a:t>
            </a:r>
            <a:r>
              <a:rPr sz="1700" spc="35" dirty="0">
                <a:latin typeface="Arial"/>
                <a:cs typeface="Arial"/>
              </a:rPr>
              <a:t>T </a:t>
            </a:r>
            <a:r>
              <a:rPr sz="1700" spc="95" dirty="0">
                <a:latin typeface="Arial"/>
                <a:cs typeface="Arial"/>
              </a:rPr>
              <a:t>stenting </a:t>
            </a:r>
            <a:r>
              <a:rPr sz="1700" spc="125" dirty="0">
                <a:latin typeface="Arial"/>
                <a:cs typeface="Arial"/>
              </a:rPr>
              <a:t>not </a:t>
            </a:r>
            <a:r>
              <a:rPr sz="1700" spc="60" dirty="0">
                <a:latin typeface="Arial"/>
                <a:cs typeface="Arial"/>
              </a:rPr>
              <a:t>worse </a:t>
            </a:r>
            <a:r>
              <a:rPr sz="1700" spc="90" dirty="0">
                <a:latin typeface="Arial"/>
                <a:cs typeface="Arial"/>
              </a:rPr>
              <a:t>than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70" dirty="0">
                <a:latin typeface="Arial"/>
                <a:cs typeface="Arial"/>
              </a:rPr>
              <a:t>crush</a:t>
            </a:r>
            <a:endParaRPr sz="1700">
              <a:latin typeface="Arial"/>
              <a:cs typeface="Arial"/>
            </a:endParaRPr>
          </a:p>
          <a:p>
            <a:pPr marL="471170" marR="2149475" indent="-273050">
              <a:lnSpc>
                <a:spcPts val="2030"/>
              </a:lnSpc>
              <a:spcBef>
                <a:spcPts val="2105"/>
              </a:spcBef>
            </a:pPr>
            <a:r>
              <a:rPr sz="1700" spc="130" dirty="0">
                <a:latin typeface="Arial"/>
                <a:cs typeface="Arial"/>
              </a:rPr>
              <a:t>4 </a:t>
            </a:r>
            <a:r>
              <a:rPr sz="1700" spc="65" dirty="0">
                <a:latin typeface="Arial"/>
                <a:cs typeface="Arial"/>
              </a:rPr>
              <a:t>. </a:t>
            </a:r>
            <a:r>
              <a:rPr sz="1700" spc="-125" dirty="0">
                <a:latin typeface="Arial"/>
                <a:cs typeface="Arial"/>
              </a:rPr>
              <a:t>BBC </a:t>
            </a:r>
            <a:r>
              <a:rPr sz="1700" spc="-30" dirty="0">
                <a:latin typeface="Arial"/>
                <a:cs typeface="Arial"/>
              </a:rPr>
              <a:t>ONE: </a:t>
            </a:r>
            <a:r>
              <a:rPr sz="1700" spc="70" dirty="0">
                <a:latin typeface="Arial"/>
                <a:cs typeface="Arial"/>
              </a:rPr>
              <a:t>step </a:t>
            </a:r>
            <a:r>
              <a:rPr sz="1700" spc="50" dirty="0">
                <a:latin typeface="Arial"/>
                <a:cs typeface="Arial"/>
              </a:rPr>
              <a:t>wise </a:t>
            </a:r>
            <a:r>
              <a:rPr sz="1700" spc="70" dirty="0">
                <a:latin typeface="Arial"/>
                <a:cs typeface="Arial"/>
              </a:rPr>
              <a:t>approach </a:t>
            </a:r>
            <a:r>
              <a:rPr sz="1700" spc="114" dirty="0">
                <a:latin typeface="Arial"/>
                <a:cs typeface="Arial"/>
              </a:rPr>
              <a:t>with </a:t>
            </a:r>
            <a:r>
              <a:rPr sz="1700" spc="80" dirty="0">
                <a:latin typeface="Arial"/>
                <a:cs typeface="Arial"/>
              </a:rPr>
              <a:t>provisional </a:t>
            </a:r>
            <a:r>
              <a:rPr sz="1700" spc="35" dirty="0">
                <a:latin typeface="Arial"/>
                <a:cs typeface="Arial"/>
              </a:rPr>
              <a:t>T </a:t>
            </a:r>
            <a:r>
              <a:rPr sz="1700" spc="95" dirty="0">
                <a:latin typeface="Arial"/>
                <a:cs typeface="Arial"/>
              </a:rPr>
              <a:t>stenting  better </a:t>
            </a:r>
            <a:r>
              <a:rPr sz="1700" spc="90" dirty="0">
                <a:latin typeface="Arial"/>
                <a:cs typeface="Arial"/>
              </a:rPr>
              <a:t>than </a:t>
            </a:r>
            <a:r>
              <a:rPr sz="1700" spc="100" dirty="0">
                <a:latin typeface="Arial"/>
                <a:cs typeface="Arial"/>
              </a:rPr>
              <a:t>initial complex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70" dirty="0">
                <a:latin typeface="Arial"/>
                <a:cs typeface="Arial"/>
              </a:rPr>
              <a:t>procedures</a:t>
            </a:r>
            <a:endParaRPr sz="1700">
              <a:latin typeface="Arial"/>
              <a:cs typeface="Arial"/>
            </a:endParaRPr>
          </a:p>
          <a:p>
            <a:pPr marL="198120" marR="2021205">
              <a:lnSpc>
                <a:spcPts val="4070"/>
              </a:lnSpc>
              <a:spcBef>
                <a:spcPts val="405"/>
              </a:spcBef>
            </a:pPr>
            <a:r>
              <a:rPr sz="1700" spc="30" dirty="0">
                <a:latin typeface="Arial"/>
                <a:cs typeface="Arial"/>
              </a:rPr>
              <a:t>5.Bad </a:t>
            </a:r>
            <a:r>
              <a:rPr sz="1700" spc="80" dirty="0">
                <a:latin typeface="Arial"/>
                <a:cs typeface="Arial"/>
              </a:rPr>
              <a:t>Krozingen: </a:t>
            </a:r>
            <a:r>
              <a:rPr sz="1700" spc="105" dirty="0">
                <a:latin typeface="Arial"/>
                <a:cs typeface="Arial"/>
              </a:rPr>
              <a:t>no </a:t>
            </a:r>
            <a:r>
              <a:rPr sz="1700" spc="75" dirty="0">
                <a:latin typeface="Arial"/>
                <a:cs typeface="Arial"/>
              </a:rPr>
              <a:t>difference </a:t>
            </a:r>
            <a:r>
              <a:rPr sz="1700" spc="80" dirty="0">
                <a:latin typeface="Arial"/>
                <a:cs typeface="Arial"/>
              </a:rPr>
              <a:t>provisional </a:t>
            </a:r>
            <a:r>
              <a:rPr sz="1700" spc="20" dirty="0">
                <a:latin typeface="Arial"/>
                <a:cs typeface="Arial"/>
              </a:rPr>
              <a:t>vs </a:t>
            </a:r>
            <a:r>
              <a:rPr sz="1700" spc="65" dirty="0">
                <a:latin typeface="Arial"/>
                <a:cs typeface="Arial"/>
              </a:rPr>
              <a:t>systematic </a:t>
            </a:r>
            <a:r>
              <a:rPr sz="1700" spc="35" dirty="0">
                <a:latin typeface="Arial"/>
                <a:cs typeface="Arial"/>
              </a:rPr>
              <a:t>T  </a:t>
            </a:r>
            <a:r>
              <a:rPr sz="1700" spc="80" dirty="0">
                <a:latin typeface="Arial"/>
                <a:cs typeface="Arial"/>
              </a:rPr>
              <a:t>6.Double </a:t>
            </a:r>
            <a:r>
              <a:rPr sz="1700" spc="30" dirty="0">
                <a:latin typeface="Arial"/>
                <a:cs typeface="Arial"/>
              </a:rPr>
              <a:t>Kiss </a:t>
            </a:r>
            <a:r>
              <a:rPr sz="1700" spc="60" dirty="0">
                <a:latin typeface="Arial"/>
                <a:cs typeface="Arial"/>
              </a:rPr>
              <a:t>Crush </a:t>
            </a:r>
            <a:r>
              <a:rPr sz="1700" spc="45" dirty="0">
                <a:latin typeface="Arial"/>
                <a:cs typeface="Arial"/>
              </a:rPr>
              <a:t>Study: </a:t>
            </a:r>
            <a:r>
              <a:rPr sz="1700" spc="10" dirty="0">
                <a:latin typeface="Arial"/>
                <a:cs typeface="Arial"/>
              </a:rPr>
              <a:t>DK </a:t>
            </a:r>
            <a:r>
              <a:rPr sz="1700" spc="60" dirty="0">
                <a:latin typeface="Arial"/>
                <a:cs typeface="Arial"/>
              </a:rPr>
              <a:t>Crush </a:t>
            </a:r>
            <a:r>
              <a:rPr sz="1700" spc="90" dirty="0">
                <a:latin typeface="Arial"/>
                <a:cs typeface="Arial"/>
              </a:rPr>
              <a:t>better than </a:t>
            </a:r>
            <a:r>
              <a:rPr sz="1700" spc="60" dirty="0">
                <a:latin typeface="Arial"/>
                <a:cs typeface="Arial"/>
              </a:rPr>
              <a:t>conv. </a:t>
            </a:r>
            <a:r>
              <a:rPr sz="1700" spc="75" dirty="0">
                <a:latin typeface="Arial"/>
                <a:cs typeface="Arial"/>
              </a:rPr>
              <a:t>crush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latin typeface="Arial"/>
                <a:cs typeface="Arial"/>
              </a:rPr>
              <a:t>Steigen </a:t>
            </a:r>
            <a:r>
              <a:rPr sz="1800" spc="80" dirty="0">
                <a:latin typeface="Arial"/>
                <a:cs typeface="Arial"/>
              </a:rPr>
              <a:t>Circulation </a:t>
            </a:r>
            <a:r>
              <a:rPr sz="1800" spc="120" dirty="0">
                <a:latin typeface="Arial"/>
                <a:cs typeface="Arial"/>
              </a:rPr>
              <a:t>2006; </a:t>
            </a:r>
            <a:r>
              <a:rPr sz="1800" spc="114" dirty="0">
                <a:latin typeface="Arial"/>
                <a:cs typeface="Arial"/>
              </a:rPr>
              <a:t>114:1955; </a:t>
            </a:r>
            <a:r>
              <a:rPr sz="1800" spc="45" dirty="0">
                <a:latin typeface="Arial"/>
                <a:cs typeface="Arial"/>
              </a:rPr>
              <a:t>Erglis </a:t>
            </a:r>
            <a:r>
              <a:rPr sz="1800" dirty="0">
                <a:latin typeface="Arial"/>
                <a:cs typeface="Arial"/>
              </a:rPr>
              <a:t>TCT </a:t>
            </a:r>
            <a:r>
              <a:rPr sz="1800" spc="120" dirty="0">
                <a:latin typeface="Arial"/>
                <a:cs typeface="Arial"/>
              </a:rPr>
              <a:t>2008; </a:t>
            </a:r>
            <a:r>
              <a:rPr sz="1800" spc="110" dirty="0">
                <a:latin typeface="Arial"/>
                <a:cs typeface="Arial"/>
              </a:rPr>
              <a:t>Hildick-Smith </a:t>
            </a:r>
            <a:r>
              <a:rPr sz="1800" dirty="0">
                <a:latin typeface="Arial"/>
                <a:cs typeface="Arial"/>
              </a:rPr>
              <a:t>TCT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Ferenc </a:t>
            </a:r>
            <a:r>
              <a:rPr sz="1800" spc="-185" dirty="0">
                <a:latin typeface="Arial"/>
                <a:cs typeface="Arial"/>
              </a:rPr>
              <a:t>EHJ </a:t>
            </a:r>
            <a:r>
              <a:rPr sz="1800" spc="120" dirty="0">
                <a:latin typeface="Arial"/>
                <a:cs typeface="Arial"/>
              </a:rPr>
              <a:t>2009; </a:t>
            </a:r>
            <a:r>
              <a:rPr sz="1800" spc="40" dirty="0">
                <a:latin typeface="Arial"/>
                <a:cs typeface="Arial"/>
              </a:rPr>
              <a:t>Chen </a:t>
            </a:r>
            <a:r>
              <a:rPr sz="1800" spc="-345" dirty="0">
                <a:latin typeface="Arial"/>
                <a:cs typeface="Arial"/>
              </a:rPr>
              <a:t>J </a:t>
            </a:r>
            <a:r>
              <a:rPr sz="1800" spc="75" dirty="0">
                <a:latin typeface="Arial"/>
                <a:cs typeface="Arial"/>
              </a:rPr>
              <a:t>Interv Cardiol </a:t>
            </a:r>
            <a:r>
              <a:rPr sz="1800" spc="120" dirty="0">
                <a:latin typeface="Arial"/>
                <a:cs typeface="Arial"/>
              </a:rPr>
              <a:t>2009;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22:121-27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7" name="Picture 3" descr="C:\Users\User\Desktop\fdfdgdf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91" b="5818"/>
          <a:stretch>
            <a:fillRect/>
          </a:stretch>
        </p:blipFill>
        <p:spPr bwMode="auto">
          <a:xfrm>
            <a:off x="395536" y="548680"/>
            <a:ext cx="834524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101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9144000" cy="512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47"/>
            <a:ext cx="9143999" cy="1026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81" y="0"/>
            <a:ext cx="9145643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6214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47"/>
            <a:ext cx="9143999" cy="1026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81" y="0"/>
            <a:ext cx="9145643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0200"/>
            <a:ext cx="8136904" cy="7825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Bifurcation 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PCI Challenges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750" y="2060575"/>
            <a:ext cx="3946525" cy="4389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US" sz="2000" dirty="0" smtClean="0"/>
              <a:t>Vessel </a:t>
            </a:r>
            <a:r>
              <a:rPr lang="en-US" sz="2000" dirty="0"/>
              <a:t>size variations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SB </a:t>
            </a:r>
            <a:r>
              <a:rPr lang="en-US" sz="2000" dirty="0"/>
              <a:t>accessibility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SB </a:t>
            </a:r>
            <a:r>
              <a:rPr lang="en-US" sz="2000" dirty="0"/>
              <a:t>takeoff angulations </a:t>
            </a:r>
            <a:endParaRPr lang="en-US" sz="2000" dirty="0" smtClean="0"/>
          </a:p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Plaque </a:t>
            </a:r>
            <a:r>
              <a:rPr lang="en-US" sz="2000" dirty="0"/>
              <a:t>distribution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Plaque </a:t>
            </a:r>
            <a:r>
              <a:rPr lang="en-US" sz="2000" dirty="0"/>
              <a:t>volume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Plaque </a:t>
            </a:r>
            <a:r>
              <a:rPr lang="en-US" sz="2000" dirty="0"/>
              <a:t>compliance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Peripheral </a:t>
            </a:r>
            <a:r>
              <a:rPr lang="en-US" sz="2000" dirty="0"/>
              <a:t>Vascular Issues</a:t>
            </a:r>
          </a:p>
          <a:p>
            <a:pPr marL="0" indent="0">
              <a:buClr>
                <a:schemeClr val="tx1"/>
              </a:buClr>
            </a:pPr>
            <a:endParaRPr lang="en-US" sz="2000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64100" y="2060848"/>
            <a:ext cx="3884364" cy="39703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Single </a:t>
            </a:r>
            <a:r>
              <a:rPr lang="en-US" sz="2000" dirty="0"/>
              <a:t>vs double vs triple wire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Balloon </a:t>
            </a:r>
            <a:r>
              <a:rPr lang="en-US" sz="2000" dirty="0" err="1"/>
              <a:t>predilation</a:t>
            </a:r>
            <a:r>
              <a:rPr lang="en-US" sz="2000" dirty="0"/>
              <a:t> MB and SB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Plaque modification or </a:t>
            </a:r>
            <a:r>
              <a:rPr lang="en-US" sz="2000" dirty="0" err="1" smtClean="0"/>
              <a:t>debulking</a:t>
            </a:r>
            <a:endParaRPr lang="en-US" sz="2000" dirty="0"/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Provisional </a:t>
            </a:r>
            <a:r>
              <a:rPr lang="en-US" sz="2000" dirty="0"/>
              <a:t>vs multiple stents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DES </a:t>
            </a:r>
            <a:r>
              <a:rPr lang="en-US" sz="2000" dirty="0"/>
              <a:t>vs BMS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Kiss</a:t>
            </a:r>
            <a:r>
              <a:rPr lang="en-US" sz="2000" dirty="0"/>
              <a:t>?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Multiple </a:t>
            </a:r>
            <a:r>
              <a:rPr lang="en-US" sz="2000" dirty="0"/>
              <a:t>Stent </a:t>
            </a:r>
            <a:r>
              <a:rPr lang="en-US" sz="2000" dirty="0" smtClean="0"/>
              <a:t>Strategies</a:t>
            </a:r>
            <a:endParaRPr lang="en-US" sz="2000" dirty="0"/>
          </a:p>
          <a:p>
            <a:pPr marL="0" indent="0">
              <a:buClr>
                <a:schemeClr val="tx1"/>
              </a:buClr>
            </a:pPr>
            <a:r>
              <a:rPr lang="en-US" sz="2000" dirty="0" smtClean="0"/>
              <a:t> Adjunctive </a:t>
            </a:r>
            <a:r>
              <a:rPr lang="en-US" sz="2000" dirty="0"/>
              <a:t>Pharmacotherapy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755576" y="1412776"/>
            <a:ext cx="301723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C000"/>
                </a:solidFill>
              </a:rPr>
              <a:t>Anatomical </a:t>
            </a:r>
            <a:r>
              <a:rPr lang="en-US" sz="2400" b="1" i="1" dirty="0" smtClean="0">
                <a:solidFill>
                  <a:srgbClr val="FFC000"/>
                </a:solidFill>
              </a:rPr>
              <a:t>Variations</a:t>
            </a: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5148064" y="1412776"/>
            <a:ext cx="325120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C000"/>
                </a:solidFill>
              </a:rPr>
              <a:t>Procedural 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54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SB </a:t>
            </a:r>
            <a:r>
              <a:rPr lang="en-US" dirty="0" err="1" smtClean="0"/>
              <a:t>angulation</a:t>
            </a:r>
            <a:endParaRPr lang="en-IN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484784"/>
            <a:ext cx="7866380" cy="40370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46735" algn="just">
              <a:lnSpc>
                <a:spcPct val="100000"/>
              </a:lnSpc>
              <a:spcBef>
                <a:spcPts val="100"/>
              </a:spcBef>
              <a:buSzPct val="95833"/>
              <a:buFont typeface="Arial" pitchFamily="34" charset="0"/>
              <a:buChar char="•"/>
              <a:tabLst>
                <a:tab pos="255904" algn="l"/>
              </a:tabLst>
            </a:pPr>
            <a:r>
              <a:rPr sz="2800" dirty="0">
                <a:cs typeface="Arial"/>
              </a:rPr>
              <a:t>The outer </a:t>
            </a:r>
            <a:r>
              <a:rPr sz="2800" spc="-5" dirty="0">
                <a:cs typeface="Arial"/>
              </a:rPr>
              <a:t>walls </a:t>
            </a:r>
            <a:r>
              <a:rPr sz="2800" dirty="0">
                <a:cs typeface="Arial"/>
              </a:rPr>
              <a:t>of bifurcation </a:t>
            </a:r>
            <a:r>
              <a:rPr sz="2800" spc="-5" dirty="0">
                <a:cs typeface="Arial"/>
              </a:rPr>
              <a:t>points </a:t>
            </a:r>
            <a:r>
              <a:rPr sz="2800" dirty="0" smtClean="0">
                <a:cs typeface="Arial"/>
              </a:rPr>
              <a:t>subjected </a:t>
            </a:r>
            <a:r>
              <a:rPr sz="2800" dirty="0">
                <a:cs typeface="Arial"/>
              </a:rPr>
              <a:t>to  </a:t>
            </a:r>
            <a:r>
              <a:rPr sz="2800" spc="-5" dirty="0">
                <a:cs typeface="Arial"/>
              </a:rPr>
              <a:t>diastolic flow reversal</a:t>
            </a:r>
            <a:r>
              <a:rPr sz="2800" spc="-5" dirty="0" smtClean="0">
                <a:cs typeface="Arial"/>
              </a:rPr>
              <a:t>, </a:t>
            </a:r>
            <a:r>
              <a:rPr sz="2800" spc="-5" dirty="0">
                <a:cs typeface="Arial"/>
              </a:rPr>
              <a:t>leads </a:t>
            </a:r>
            <a:r>
              <a:rPr sz="2800" dirty="0">
                <a:cs typeface="Arial"/>
              </a:rPr>
              <a:t>to </a:t>
            </a:r>
            <a:r>
              <a:rPr sz="2800" spc="-5" dirty="0">
                <a:cs typeface="Arial"/>
              </a:rPr>
              <a:t>oscillatory shear  </a:t>
            </a:r>
            <a:r>
              <a:rPr sz="2800" dirty="0" smtClean="0">
                <a:cs typeface="Arial"/>
              </a:rPr>
              <a:t>stress</a:t>
            </a:r>
            <a:endParaRPr sz="2800" dirty="0">
              <a:cs typeface="Arial"/>
            </a:endParaRPr>
          </a:p>
          <a:p>
            <a:pPr marL="12700" marR="822960">
              <a:lnSpc>
                <a:spcPct val="100000"/>
              </a:lnSpc>
              <a:spcBef>
                <a:spcPts val="1440"/>
              </a:spcBef>
              <a:buSzPct val="95833"/>
              <a:buFont typeface="Arial" pitchFamily="34" charset="0"/>
              <a:buChar char="•"/>
              <a:tabLst>
                <a:tab pos="255904" algn="l"/>
              </a:tabLst>
            </a:pPr>
            <a:r>
              <a:rPr sz="2800" spc="-5" dirty="0">
                <a:cs typeface="Arial"/>
              </a:rPr>
              <a:t>Oscillatory (as versus laminar) shear </a:t>
            </a:r>
            <a:r>
              <a:rPr sz="2800" dirty="0">
                <a:cs typeface="Arial"/>
              </a:rPr>
              <a:t>stress </a:t>
            </a:r>
            <a:r>
              <a:rPr sz="2800" spc="-5" dirty="0">
                <a:cs typeface="Arial"/>
              </a:rPr>
              <a:t>is less  </a:t>
            </a:r>
            <a:r>
              <a:rPr sz="2800" spc="-10" dirty="0">
                <a:cs typeface="Arial"/>
              </a:rPr>
              <a:t>efficient </a:t>
            </a:r>
            <a:r>
              <a:rPr sz="2800" spc="-5" dirty="0">
                <a:cs typeface="Arial"/>
              </a:rPr>
              <a:t>in stimulating</a:t>
            </a:r>
            <a:r>
              <a:rPr sz="2800" spc="30" dirty="0">
                <a:cs typeface="Arial"/>
              </a:rPr>
              <a:t> </a:t>
            </a:r>
            <a:r>
              <a:rPr sz="2800" spc="-5" dirty="0">
                <a:cs typeface="Arial"/>
              </a:rPr>
              <a:t>eNOS.</a:t>
            </a:r>
            <a:endParaRPr sz="2800" dirty="0">
              <a:cs typeface="Arial"/>
            </a:endParaRPr>
          </a:p>
          <a:p>
            <a:pPr marL="255270" indent="-242570" algn="just">
              <a:lnSpc>
                <a:spcPct val="100000"/>
              </a:lnSpc>
              <a:spcBef>
                <a:spcPts val="1440"/>
              </a:spcBef>
              <a:buSzPct val="95833"/>
              <a:buFont typeface="Arial" pitchFamily="34" charset="0"/>
              <a:buChar char="•"/>
              <a:tabLst>
                <a:tab pos="255904" algn="l"/>
              </a:tabLst>
            </a:pPr>
            <a:r>
              <a:rPr sz="2800" dirty="0">
                <a:cs typeface="Arial"/>
              </a:rPr>
              <a:t>Monocytes bind more </a:t>
            </a:r>
            <a:r>
              <a:rPr sz="2800" spc="-5" dirty="0">
                <a:cs typeface="Arial"/>
              </a:rPr>
              <a:t>avidly </a:t>
            </a:r>
            <a:r>
              <a:rPr sz="2800" dirty="0">
                <a:cs typeface="Arial"/>
              </a:rPr>
              <a:t>to areas of </a:t>
            </a:r>
            <a:r>
              <a:rPr sz="2800" spc="-5" dirty="0">
                <a:cs typeface="Arial"/>
              </a:rPr>
              <a:t>oscillatory</a:t>
            </a:r>
            <a:r>
              <a:rPr sz="2800" spc="30" dirty="0">
                <a:cs typeface="Arial"/>
              </a:rPr>
              <a:t> </a:t>
            </a:r>
            <a:r>
              <a:rPr sz="2800" dirty="0" smtClean="0">
                <a:cs typeface="Arial"/>
              </a:rPr>
              <a:t>shear</a:t>
            </a:r>
            <a:r>
              <a:rPr lang="en-US" sz="2800" dirty="0" smtClean="0">
                <a:cs typeface="Arial"/>
              </a:rPr>
              <a:t> </a:t>
            </a:r>
            <a:r>
              <a:rPr sz="2800" spc="-5" dirty="0" smtClean="0">
                <a:cs typeface="Arial"/>
              </a:rPr>
              <a:t>than </a:t>
            </a:r>
            <a:r>
              <a:rPr sz="2800" dirty="0">
                <a:cs typeface="Arial"/>
              </a:rPr>
              <a:t>to </a:t>
            </a:r>
            <a:r>
              <a:rPr sz="2800" spc="-5" dirty="0">
                <a:cs typeface="Arial"/>
              </a:rPr>
              <a:t>areas subjected </a:t>
            </a:r>
            <a:r>
              <a:rPr sz="2800" dirty="0">
                <a:cs typeface="Arial"/>
              </a:rPr>
              <a:t>to </a:t>
            </a:r>
            <a:r>
              <a:rPr sz="2800" spc="-5" dirty="0">
                <a:cs typeface="Arial"/>
              </a:rPr>
              <a:t>linear</a:t>
            </a:r>
            <a:r>
              <a:rPr sz="2800" spc="30" dirty="0">
                <a:cs typeface="Arial"/>
              </a:rPr>
              <a:t> </a:t>
            </a:r>
            <a:r>
              <a:rPr sz="2800" spc="-25" dirty="0">
                <a:cs typeface="Arial"/>
              </a:rPr>
              <a:t>shear.</a:t>
            </a:r>
            <a:endParaRPr sz="2800" dirty="0">
              <a:cs typeface="Arial"/>
            </a:endParaRPr>
          </a:p>
          <a:p>
            <a:pPr marL="393700" indent="-381000" algn="just">
              <a:lnSpc>
                <a:spcPct val="100000"/>
              </a:lnSpc>
              <a:spcBef>
                <a:spcPts val="1665"/>
              </a:spcBef>
              <a:buFont typeface="Arial" pitchFamily="34" charset="0"/>
              <a:buChar char="•"/>
              <a:tabLst>
                <a:tab pos="393700" algn="l"/>
              </a:tabLst>
            </a:pPr>
            <a:r>
              <a:rPr sz="2800" b="1" dirty="0">
                <a:solidFill>
                  <a:srgbClr val="FF0000"/>
                </a:solidFill>
                <a:cs typeface="Arial"/>
              </a:rPr>
              <a:t>oscillatory </a:t>
            </a:r>
            <a:r>
              <a:rPr sz="2800" b="1" spc="-5" dirty="0">
                <a:solidFill>
                  <a:srgbClr val="FF0000"/>
                </a:solidFill>
                <a:cs typeface="Arial"/>
              </a:rPr>
              <a:t>shear </a:t>
            </a:r>
            <a:r>
              <a:rPr sz="2800" b="1" dirty="0">
                <a:solidFill>
                  <a:srgbClr val="FF0000"/>
                </a:solidFill>
                <a:cs typeface="Arial"/>
              </a:rPr>
              <a:t>stress </a:t>
            </a:r>
            <a:r>
              <a:rPr sz="2800" b="1" spc="-5" dirty="0">
                <a:solidFill>
                  <a:srgbClr val="FF0000"/>
                </a:solidFill>
                <a:cs typeface="Arial"/>
              </a:rPr>
              <a:t>is</a:t>
            </a:r>
            <a:r>
              <a:rPr sz="2800" b="1" spc="55" dirty="0">
                <a:solidFill>
                  <a:srgbClr val="FF0000"/>
                </a:solidFill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cs typeface="Arial"/>
              </a:rPr>
              <a:t>proatherogenic</a:t>
            </a:r>
            <a:endParaRPr sz="2800" dirty="0"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560" y="548680"/>
            <a:ext cx="6958740" cy="5661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0" dirty="0">
                <a:uFill>
                  <a:solidFill>
                    <a:srgbClr val="FF0000"/>
                  </a:solidFill>
                </a:uFill>
                <a:latin typeface="+mn-lt"/>
                <a:cs typeface="Arial"/>
              </a:rPr>
              <a:t>The </a:t>
            </a:r>
            <a:r>
              <a:rPr sz="3600" b="1" spc="-5" dirty="0">
                <a:uFill>
                  <a:solidFill>
                    <a:srgbClr val="FF0000"/>
                  </a:solidFill>
                </a:uFill>
                <a:latin typeface="+mn-lt"/>
                <a:cs typeface="Arial"/>
              </a:rPr>
              <a:t>shear stress</a:t>
            </a:r>
            <a:r>
              <a:rPr sz="3600" b="1" spc="5" dirty="0">
                <a:uFill>
                  <a:solidFill>
                    <a:srgbClr val="FF0000"/>
                  </a:solidFill>
                </a:uFill>
                <a:latin typeface="+mn-lt"/>
                <a:cs typeface="Arial"/>
              </a:rPr>
              <a:t> </a:t>
            </a:r>
            <a:r>
              <a:rPr sz="3600" b="1" spc="-5" dirty="0">
                <a:uFill>
                  <a:solidFill>
                    <a:srgbClr val="FF0000"/>
                  </a:solidFill>
                </a:uFill>
                <a:latin typeface="+mn-lt"/>
                <a:cs typeface="Arial"/>
              </a:rPr>
              <a:t>hypothesis</a:t>
            </a:r>
            <a:endParaRPr sz="360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Sanborn</a:t>
            </a:r>
          </a:p>
          <a:p>
            <a:r>
              <a:rPr lang="en-US" dirty="0" err="1" smtClean="0"/>
              <a:t>Lefevre</a:t>
            </a:r>
            <a:endParaRPr lang="en-US" dirty="0" smtClean="0"/>
          </a:p>
          <a:p>
            <a:r>
              <a:rPr lang="en-US" dirty="0" err="1" smtClean="0"/>
              <a:t>Safian</a:t>
            </a:r>
            <a:endParaRPr lang="en-US" dirty="0" smtClean="0"/>
          </a:p>
          <a:p>
            <a:r>
              <a:rPr lang="en-US" dirty="0" smtClean="0"/>
              <a:t>Duke</a:t>
            </a:r>
          </a:p>
          <a:p>
            <a:endParaRPr lang="en-US" dirty="0" smtClean="0"/>
          </a:p>
          <a:p>
            <a:r>
              <a:rPr lang="en-US" dirty="0" smtClean="0"/>
              <a:t>MEDINA</a:t>
            </a:r>
          </a:p>
          <a:p>
            <a:r>
              <a:rPr lang="en-US" dirty="0" smtClean="0"/>
              <a:t>MOVAHED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erc573458.fig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99" t="3814" r="3562" b="35728"/>
          <a:stretch>
            <a:fillRect/>
          </a:stretch>
        </p:blipFill>
        <p:spPr bwMode="auto">
          <a:xfrm>
            <a:off x="-20218" y="881336"/>
            <a:ext cx="916421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792</Words>
  <Application>Microsoft Office PowerPoint</Application>
  <PresentationFormat>On-screen Show (4:3)</PresentationFormat>
  <Paragraphs>144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APPROACH TO CORONARY BIFURCATION LESIONS</vt:lpstr>
      <vt:lpstr>Outline</vt:lpstr>
      <vt:lpstr>Slide 3</vt:lpstr>
      <vt:lpstr>Slide 4</vt:lpstr>
      <vt:lpstr>Bifurcation PCI Challenges</vt:lpstr>
      <vt:lpstr>SB angulation</vt:lpstr>
      <vt:lpstr>The shear stress hypothesis</vt:lpstr>
      <vt:lpstr>Classification</vt:lpstr>
      <vt:lpstr>Slide 9</vt:lpstr>
      <vt:lpstr>MEDINA classification</vt:lpstr>
      <vt:lpstr>Slide 11</vt:lpstr>
      <vt:lpstr>Slide 12</vt:lpstr>
      <vt:lpstr>Limitations</vt:lpstr>
      <vt:lpstr>Slide 14</vt:lpstr>
      <vt:lpstr>One vs two stents</vt:lpstr>
      <vt:lpstr>Slide 16</vt:lpstr>
      <vt:lpstr>Slide 17</vt:lpstr>
      <vt:lpstr>Slide 18</vt:lpstr>
      <vt:lpstr>Slide 19</vt:lpstr>
      <vt:lpstr>Slide 20</vt:lpstr>
      <vt:lpstr>When to use elective two stents?</vt:lpstr>
      <vt:lpstr>Slide 22</vt:lpstr>
      <vt:lpstr>Slide 23</vt:lpstr>
      <vt:lpstr>Slide 24</vt:lpstr>
      <vt:lpstr>Slide 25</vt:lpstr>
      <vt:lpstr>OPTIMAL VIEW</vt:lpstr>
      <vt:lpstr>Stenting techniques</vt:lpstr>
      <vt:lpstr>Provisional stenting strategy</vt:lpstr>
      <vt:lpstr>Slide 29</vt:lpstr>
      <vt:lpstr>Slide 30</vt:lpstr>
      <vt:lpstr>Slide 31</vt:lpstr>
      <vt:lpstr>Slide 32</vt:lpstr>
      <vt:lpstr>Slide 33</vt:lpstr>
      <vt:lpstr>Modified T technique</vt:lpstr>
      <vt:lpstr>V technique</vt:lpstr>
      <vt:lpstr>Slide 36</vt:lpstr>
      <vt:lpstr>Culotte technique</vt:lpstr>
      <vt:lpstr>Slide 38</vt:lpstr>
      <vt:lpstr>Slide 39</vt:lpstr>
      <vt:lpstr> It provides near-perfect coverage of the carina &amp; SB ostium at the  expense of an excess of metal covering in proximal MB.</vt:lpstr>
      <vt:lpstr>DK crush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CORONARY BIFURCATION LESIONS</dc:title>
  <dc:creator>User</dc:creator>
  <cp:lastModifiedBy>User</cp:lastModifiedBy>
  <cp:revision>4</cp:revision>
  <dcterms:created xsi:type="dcterms:W3CDTF">2019-05-06T19:08:25Z</dcterms:created>
  <dcterms:modified xsi:type="dcterms:W3CDTF">2019-05-07T02:31:27Z</dcterms:modified>
</cp:coreProperties>
</file>